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327" r:id="rId3"/>
    <p:sldId id="328" r:id="rId4"/>
    <p:sldId id="319" r:id="rId5"/>
    <p:sldId id="279" r:id="rId6"/>
    <p:sldId id="306" r:id="rId7"/>
    <p:sldId id="257" r:id="rId8"/>
    <p:sldId id="283" r:id="rId9"/>
    <p:sldId id="289" r:id="rId10"/>
    <p:sldId id="320" r:id="rId11"/>
    <p:sldId id="321" r:id="rId12"/>
    <p:sldId id="324" r:id="rId13"/>
    <p:sldId id="286" r:id="rId14"/>
    <p:sldId id="310" r:id="rId15"/>
    <p:sldId id="293" r:id="rId16"/>
    <p:sldId id="312" r:id="rId17"/>
    <p:sldId id="325" r:id="rId18"/>
    <p:sldId id="316" r:id="rId19"/>
    <p:sldId id="302" r:id="rId20"/>
    <p:sldId id="303" r:id="rId21"/>
    <p:sldId id="305" r:id="rId22"/>
    <p:sldId id="304" r:id="rId23"/>
    <p:sldId id="326" r:id="rId24"/>
    <p:sldId id="329" r:id="rId25"/>
    <p:sldId id="268" r:id="rId26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00"/>
    <a:srgbClr val="AA343F"/>
    <a:srgbClr val="EAEAEA"/>
    <a:srgbClr val="EFE5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0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Факторы, влияющие на формирования личности ребенка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Факторы, влияющие на формирования личности ребенка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Семья</c:v>
                </c:pt>
                <c:pt idx="1">
                  <c:v>Средства массовой информации</c:v>
                </c:pt>
                <c:pt idx="2">
                  <c:v>Образовательные учреждения</c:v>
                </c:pt>
                <c:pt idx="3">
                  <c:v>Природные задатки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1.4</c:v>
                </c:pt>
                <c:pt idx="2">
                  <c:v>3.2</c:v>
                </c:pt>
                <c:pt idx="3">
                  <c:v>1.2</c:v>
                </c:pt>
              </c:numCache>
            </c:numRef>
          </c:val>
        </c:ser>
        <c:firstSliceAng val="0"/>
      </c:pieChart>
      <c:spPr>
        <a:noFill/>
        <a:ln w="2539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431974977867731"/>
          <c:y val="0.21495018040777697"/>
          <c:w val="0.38516190676759787"/>
          <c:h val="0.7694247235489004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A6E8F4-DEAA-4B18-939F-F007E257EA38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65F8A1-5B48-46B6-BE8B-81C2D7934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BC4E-A815-40ED-9013-31942D8603FC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841E04-1EAC-4A03-A541-1767DACC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E06F-4A31-4A04-B651-89BFFFB9396F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6109-4668-4F78-9F3C-0F0046E9D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48AB-FEDC-479E-9FE5-85EEA29AEE5E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4646-4886-4202-BDBE-B6E424CF5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19BB-9505-4A25-A35C-617B40864A6A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2B25-DBA5-46BA-A587-A4E9137F9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C308-F67E-4D4B-90B1-C0F12302317D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28E9-8A09-45E6-B6F5-FE1CB7783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4D24-A8C5-4944-9320-03D6FED865D9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075F-8620-4301-92A2-95B91EA29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41E3-F09C-4770-9A77-5AEDDC4FBAA2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0C6A-ED6E-40EE-A722-3C70D327C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6213-45DD-42F1-9245-73C4EEEE848D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B86-5067-4106-8746-455296E1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3D00-C704-4D64-89BB-83BDD297F51B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723F4C7-6288-4CF4-A743-A18E553D2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7D9F-2093-4163-8FD0-95C2B3A98374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18E8-6836-4A7D-A951-DE6DDAAA3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2B7E-EF78-4FE2-A474-D490AEBF91C3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D627-99F2-409E-A70C-5D4C46B8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6297-1CF5-457B-911B-148DDF8A71C0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F2C9-0C20-47B7-A0BD-C6CCF4A89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89E9-8B5E-4A54-A133-62A9216E94CD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499-712E-4D3F-86D1-0AE0D674C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4D23-F53D-4210-9FCF-4C931F3DF8E8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2571-FFD5-47EE-ACCF-4C3B10D5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1B106-C8AD-40B2-81CB-6AB7DB694D44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8A6E-5D0A-4305-8046-F7F8FC2EE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4AAAE-0F06-4EDF-BF01-A40044D70E1D}" type="datetimeFigureOut">
              <a:rPr lang="ru-RU"/>
              <a:pPr>
                <a:defRPr/>
              </a:pPr>
              <a:t>26.03.2018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B000B85-D0AF-46C8-9130-20464B8D4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7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38" r:id="rId9"/>
    <p:sldLayoutId id="2147483729" r:id="rId10"/>
    <p:sldLayoutId id="2147483728" r:id="rId11"/>
    <p:sldLayoutId id="2147483727" r:id="rId12"/>
    <p:sldLayoutId id="2147483726" r:id="rId13"/>
    <p:sldLayoutId id="2147483725" r:id="rId14"/>
    <p:sldLayoutId id="21474837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484313"/>
            <a:ext cx="7212013" cy="504031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altLang="ru-RU" sz="29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9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ru-RU" altLang="ru-RU" sz="2900" b="1" smtClean="0">
                <a:solidFill>
                  <a:srgbClr val="AA34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smtClean="0">
                <a:solidFill>
                  <a:schemeClr val="bg2"/>
                </a:solidFill>
                <a:cs typeface="Times New Roman" pitchFamily="18" charset="0"/>
              </a:rPr>
              <a:t>«</a:t>
            </a:r>
            <a:r>
              <a:rPr lang="ru-RU" altLang="ru-RU" sz="3600" b="1" smtClean="0">
                <a:solidFill>
                  <a:schemeClr val="bg2"/>
                </a:solidFill>
              </a:rPr>
              <a:t>Организация работы с родителями по профилактике безнадзорности среди несовершеннолетних и правового просвещения детей и родителей»</a:t>
            </a:r>
          </a:p>
          <a:p>
            <a:pPr marR="0" algn="ctr" eaLnBrk="1" hangingPunct="1">
              <a:lnSpc>
                <a:spcPct val="80000"/>
              </a:lnSpc>
            </a:pPr>
            <a:endParaRPr lang="ru-RU" altLang="ru-RU" sz="3600" b="1" smtClean="0">
              <a:solidFill>
                <a:schemeClr val="bg2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altLang="ru-RU" sz="2000" b="1" smtClean="0">
              <a:solidFill>
                <a:schemeClr val="bg2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altLang="ru-RU" sz="2000" b="1" smtClean="0">
              <a:solidFill>
                <a:schemeClr val="bg2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chemeClr val="bg2"/>
                </a:solidFill>
              </a:rPr>
              <a:t>МДОУ «Детский сад № 92»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"/>
          <p:cNvSpPr>
            <a:spLocks noChangeArrowheads="1"/>
          </p:cNvSpPr>
          <p:nvPr/>
        </p:nvSpPr>
        <p:spPr bwMode="auto">
          <a:xfrm>
            <a:off x="179388" y="2636838"/>
            <a:ext cx="2952750" cy="1584325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ПРИКАЗ </a:t>
            </a:r>
          </a:p>
          <a:p>
            <a:pPr algn="ctr" eaLnBrk="0" hangingPunct="0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О СОЗДАНИИ СОВЕТА</a:t>
            </a:r>
          </a:p>
        </p:txBody>
      </p:sp>
      <p:sp>
        <p:nvSpPr>
          <p:cNvPr id="27650" name="AutoShape 6"/>
          <p:cNvSpPr>
            <a:spLocks noChangeArrowheads="1"/>
          </p:cNvSpPr>
          <p:nvPr/>
        </p:nvSpPr>
        <p:spPr bwMode="auto">
          <a:xfrm>
            <a:off x="5580063" y="2781300"/>
            <a:ext cx="3132137" cy="1511300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27651" name="AutoShape 7"/>
          <p:cNvSpPr>
            <a:spLocks noChangeArrowheads="1"/>
          </p:cNvSpPr>
          <p:nvPr/>
        </p:nvSpPr>
        <p:spPr bwMode="auto">
          <a:xfrm>
            <a:off x="2700338" y="4508500"/>
            <a:ext cx="3527425" cy="1655763"/>
          </a:xfrm>
          <a:prstGeom prst="flowChartAlternate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ПЛАН РАБОТЫ 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НА УЧЕБНЫЙ ГОД</a:t>
            </a:r>
          </a:p>
        </p:txBody>
      </p:sp>
      <p:sp>
        <p:nvSpPr>
          <p:cNvPr id="27652" name="Oval 8"/>
          <p:cNvSpPr>
            <a:spLocks noChangeArrowheads="1"/>
          </p:cNvSpPr>
          <p:nvPr/>
        </p:nvSpPr>
        <p:spPr bwMode="auto">
          <a:xfrm>
            <a:off x="1619250" y="814388"/>
            <a:ext cx="5905500" cy="13192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600" b="1">
                <a:solidFill>
                  <a:schemeClr val="tx2"/>
                </a:solidFill>
                <a:latin typeface="Constantia" pitchFamily="18" charset="0"/>
              </a:rPr>
              <a:t>СОВЕТ ПРОФИЛАКТИКИ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5940425" y="2997200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ПОЛОЖЕНИЕ </a:t>
            </a:r>
          </a:p>
          <a:p>
            <a:pPr eaLnBrk="0" hangingPunct="0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О СОВЕТЕ </a:t>
            </a:r>
          </a:p>
          <a:p>
            <a:pPr eaLnBrk="0" hangingPunct="0"/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ПО ПРОФИЛАКТИКЕ</a:t>
            </a:r>
          </a:p>
          <a:p>
            <a:pPr algn="ctr"/>
            <a:endParaRPr lang="ru-RU" altLang="ru-RU" b="1">
              <a:latin typeface="Constantia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48200" y="2133600"/>
            <a:ext cx="914400" cy="914400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49600" y="2144713"/>
            <a:ext cx="862013" cy="779462"/>
          </a:xfrm>
          <a:prstGeom prst="straightConnector1">
            <a:avLst/>
          </a:prstGeom>
          <a:ln w="15875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6100" y="2144713"/>
            <a:ext cx="0" cy="2244725"/>
          </a:xfrm>
          <a:prstGeom prst="straightConnector1">
            <a:avLst/>
          </a:prstGeom>
          <a:ln w="15875" cmpd="sng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2"/>
          <p:cNvSpPr>
            <a:spLocks noChangeArrowheads="1"/>
          </p:cNvSpPr>
          <p:nvPr/>
        </p:nvSpPr>
        <p:spPr bwMode="auto">
          <a:xfrm>
            <a:off x="1889125" y="3041650"/>
            <a:ext cx="5041900" cy="12969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993300"/>
                </a:solidFill>
                <a:latin typeface="Constantia" pitchFamily="18" charset="0"/>
              </a:rPr>
              <a:t>СОВЕТ ПРОФИЛАКТИКИ</a:t>
            </a:r>
          </a:p>
        </p:txBody>
      </p:sp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4818063" y="903288"/>
            <a:ext cx="4103687" cy="18415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250825" y="4652963"/>
            <a:ext cx="4198938" cy="18716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212725" y="903288"/>
            <a:ext cx="4143375" cy="18049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4643438" y="4581525"/>
            <a:ext cx="4295775" cy="199548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116013" y="292417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95288" y="908050"/>
            <a:ext cx="38163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Заведующий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координирует,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направляет,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контролирует,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осуществляет</a:t>
            </a:r>
          </a:p>
          <a:p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межведомственное взаимодействие.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 flipV="1">
            <a:off x="2443163" y="2763838"/>
            <a:ext cx="431800" cy="365125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V="1">
            <a:off x="5970588" y="2801938"/>
            <a:ext cx="358775" cy="287337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2051050" y="4214813"/>
            <a:ext cx="504825" cy="360362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6416675" y="4114800"/>
            <a:ext cx="503238" cy="501650"/>
          </a:xfrm>
          <a:prstGeom prst="line">
            <a:avLst/>
          </a:prstGeom>
          <a:noFill/>
          <a:ln w="15875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5003800" y="4797425"/>
            <a:ext cx="35655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Педагог-психолог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осуществляет диагностическую и коррекционно-профилактическую работу;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организует взаимодействие с педагогами ДОУ.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323850" y="4797425"/>
            <a:ext cx="40322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AA343F"/>
                </a:solidFill>
              </a:rPr>
              <a:t>  </a:t>
            </a: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Ответственный по работе с семьей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оформляет документы (соц. паспорт,  банк семей группы риска);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участвует в подготовке информационных материалов и консультировании.</a:t>
            </a:r>
          </a:p>
          <a:p>
            <a:endParaRPr lang="ru-RU" altLang="ru-RU" sz="16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4932363" y="908050"/>
            <a:ext cx="39592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Старший воспитатель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проводит мониторинг эффективности и качества работы;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организует обучающие мероприятия;</a:t>
            </a:r>
          </a:p>
          <a:p>
            <a:pPr>
              <a:buFontTx/>
              <a:buChar char="•"/>
            </a:pPr>
            <a:r>
              <a:rPr lang="ru-RU" altLang="ru-RU" sz="1600" b="1">
                <a:solidFill>
                  <a:schemeClr val="tx2"/>
                </a:solidFill>
                <a:latin typeface="Constantia" pitchFamily="18" charset="0"/>
              </a:rPr>
              <a:t> предоставляет методические материалы.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1"/>
          <p:cNvSpPr>
            <a:spLocks noChangeArrowheads="1"/>
          </p:cNvSpPr>
          <p:nvPr/>
        </p:nvSpPr>
        <p:spPr bwMode="auto">
          <a:xfrm>
            <a:off x="3132138" y="188913"/>
            <a:ext cx="3600450" cy="792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2400" b="1">
              <a:solidFill>
                <a:srgbClr val="C00000"/>
              </a:solidFill>
              <a:latin typeface="Constantia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2195513" y="1412875"/>
            <a:ext cx="5543550" cy="10080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indent="1933575"/>
            <a:endParaRPr lang="ru-RU" altLang="ru-RU" b="1">
              <a:ea typeface="Calibri" pitchFamily="34" charset="0"/>
              <a:cs typeface="Arial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195513" y="2924175"/>
            <a:ext cx="5472112" cy="936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b="1">
              <a:latin typeface="Constantia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195513" y="4508500"/>
            <a:ext cx="5472112" cy="5762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b="1">
              <a:latin typeface="Constantia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>
            <a:off x="4495800" y="1000125"/>
            <a:ext cx="436563" cy="400050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4500563" y="2565400"/>
            <a:ext cx="504825" cy="342900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29703" name="AutoShape 2"/>
          <p:cNvSpPr>
            <a:spLocks noChangeArrowheads="1"/>
          </p:cNvSpPr>
          <p:nvPr/>
        </p:nvSpPr>
        <p:spPr bwMode="auto">
          <a:xfrm>
            <a:off x="4500563" y="4005263"/>
            <a:ext cx="504825" cy="419100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29704" name="AutoShape 1"/>
          <p:cNvSpPr>
            <a:spLocks noChangeArrowheads="1"/>
          </p:cNvSpPr>
          <p:nvPr/>
        </p:nvSpPr>
        <p:spPr bwMode="auto">
          <a:xfrm>
            <a:off x="4500563" y="5157788"/>
            <a:ext cx="504825" cy="419100"/>
          </a:xfrm>
          <a:prstGeom prst="upArrow">
            <a:avLst>
              <a:gd name="adj1" fmla="val 50000"/>
              <a:gd name="adj2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29705" name="Text Box 18"/>
          <p:cNvSpPr txBox="1">
            <a:spLocks noChangeArrowheads="1"/>
          </p:cNvSpPr>
          <p:nvPr/>
        </p:nvSpPr>
        <p:spPr bwMode="auto">
          <a:xfrm>
            <a:off x="2124075" y="1557338"/>
            <a:ext cx="54721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AA343F"/>
                </a:solidFill>
                <a:latin typeface="Constantia" pitchFamily="18" charset="0"/>
              </a:rPr>
              <a:t>Решает: </a:t>
            </a:r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поставить отдельных воспитанников группы риска и  семьи на внутрисадовый учет</a:t>
            </a:r>
          </a:p>
          <a:p>
            <a:pPr eaLnBrk="0" hangingPunct="0"/>
            <a:endParaRPr lang="ru-RU" altLang="ru-RU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2339975" y="2997200"/>
            <a:ext cx="588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993300"/>
                </a:solidFill>
                <a:latin typeface="Constantia" pitchFamily="18" charset="0"/>
              </a:rPr>
              <a:t>Разрабатывает</a:t>
            </a:r>
            <a:r>
              <a:rPr lang="ru-RU" altLang="ru-RU" b="1">
                <a:latin typeface="Constantia" pitchFamily="18" charset="0"/>
              </a:rPr>
              <a:t> </a:t>
            </a:r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план индивидуально-профилактической работы на каждого воспитанника, поставленного на учет</a:t>
            </a:r>
          </a:p>
          <a:p>
            <a:pPr eaLnBrk="0" hangingPunct="0"/>
            <a:endParaRPr lang="ru-RU" altLang="ru-RU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9707" name="Text Box 21"/>
          <p:cNvSpPr txBox="1">
            <a:spLocks noChangeArrowheads="1"/>
          </p:cNvSpPr>
          <p:nvPr/>
        </p:nvSpPr>
        <p:spPr bwMode="auto">
          <a:xfrm>
            <a:off x="2268538" y="4437063"/>
            <a:ext cx="5256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993300"/>
                </a:solidFill>
                <a:latin typeface="Constantia" pitchFamily="18" charset="0"/>
              </a:rPr>
              <a:t>Определяет</a:t>
            </a:r>
            <a:r>
              <a:rPr lang="ru-RU" altLang="ru-RU" b="1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altLang="ru-RU" b="1">
                <a:solidFill>
                  <a:schemeClr val="tx2"/>
                </a:solidFill>
                <a:latin typeface="Constantia" pitchFamily="18" charset="0"/>
              </a:rPr>
              <a:t>сроки и ответственных на каждый пункт плана</a:t>
            </a:r>
          </a:p>
          <a:p>
            <a:pPr eaLnBrk="0" hangingPunct="0"/>
            <a:endParaRPr lang="ru-RU" altLang="ru-RU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29708" name="Text Box 23"/>
          <p:cNvSpPr txBox="1">
            <a:spLocks noChangeArrowheads="1"/>
          </p:cNvSpPr>
          <p:nvPr/>
        </p:nvSpPr>
        <p:spPr bwMode="auto">
          <a:xfrm>
            <a:off x="3203575" y="209550"/>
            <a:ext cx="3529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93300"/>
                </a:solidFill>
                <a:latin typeface="Constantia" pitchFamily="18" charset="0"/>
              </a:rPr>
              <a:t>Совет профилактики</a:t>
            </a:r>
          </a:p>
          <a:p>
            <a:pPr eaLnBrk="0" hangingPunct="0"/>
            <a:endParaRPr lang="ru-RU" altLang="ru-RU" sz="2400">
              <a:solidFill>
                <a:srgbClr val="AA343F"/>
              </a:solidFill>
              <a:latin typeface="Constantia" pitchFamily="18" charset="0"/>
            </a:endParaRPr>
          </a:p>
        </p:txBody>
      </p:sp>
      <p:sp>
        <p:nvSpPr>
          <p:cNvPr id="29709" name="Rectangle 5"/>
          <p:cNvSpPr>
            <a:spLocks noChangeArrowheads="1"/>
          </p:cNvSpPr>
          <p:nvPr/>
        </p:nvSpPr>
        <p:spPr bwMode="auto">
          <a:xfrm>
            <a:off x="2268538" y="5589588"/>
            <a:ext cx="5327650" cy="7937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b="1">
              <a:latin typeface="Constantia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29710" name="Text Box 25"/>
          <p:cNvSpPr txBox="1">
            <a:spLocks noChangeArrowheads="1"/>
          </p:cNvSpPr>
          <p:nvPr/>
        </p:nvSpPr>
        <p:spPr bwMode="auto">
          <a:xfrm>
            <a:off x="2268538" y="5589588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993300"/>
                </a:solidFill>
                <a:latin typeface="Constantia" pitchFamily="18" charset="0"/>
              </a:rPr>
              <a:t>Контроль выполнения плана осуществляет старший воспитатель</a:t>
            </a:r>
          </a:p>
          <a:p>
            <a:pPr algn="ctr" eaLnBrk="0" hangingPunct="0"/>
            <a:endParaRPr lang="ru-RU" altLang="ru-RU" sz="2000" b="1">
              <a:solidFill>
                <a:srgbClr val="9933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100" b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В профилактической деятельности выделяют:</a:t>
            </a:r>
            <a:endParaRPr lang="ru-RU" altLang="ru-RU" sz="4100" dirty="0" smtClean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0675" y="2060575"/>
            <a:ext cx="4038600" cy="21177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400" b="1" u="sng" smtClean="0">
                <a:solidFill>
                  <a:schemeClr val="tx2"/>
                </a:solidFill>
              </a:rPr>
              <a:t>Общую профилактику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400" b="1" u="sng" smtClean="0">
              <a:solidFill>
                <a:schemeClr val="tx2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ru-RU" altLang="ru-RU" b="1" smtClean="0">
              <a:solidFill>
                <a:schemeClr val="tx2"/>
              </a:solidFill>
            </a:endParaRPr>
          </a:p>
          <a:p>
            <a:pPr marL="0" indent="0"/>
            <a:r>
              <a:rPr lang="ru-RU" altLang="ru-RU" sz="2400" b="1" smtClean="0">
                <a:solidFill>
                  <a:schemeClr val="tx2"/>
                </a:solidFill>
              </a:rPr>
              <a:t>вовлечение всех участников образовательных отношений в активную деятельность.</a:t>
            </a:r>
          </a:p>
          <a:p>
            <a:pPr marL="0" indent="0"/>
            <a:endParaRPr lang="ru-RU" altLang="ru-RU" sz="2400" b="1" smtClean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5105400" y="1989138"/>
            <a:ext cx="4038600" cy="21177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400" b="1" u="sng" smtClean="0">
                <a:solidFill>
                  <a:schemeClr val="tx2"/>
                </a:solidFill>
              </a:rPr>
              <a:t>Специальную профилактику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400" b="1" u="sng" smtClean="0">
              <a:solidFill>
                <a:schemeClr val="tx2"/>
              </a:solidFill>
            </a:endParaRPr>
          </a:p>
          <a:p>
            <a:pPr marL="0" indent="0"/>
            <a:r>
              <a:rPr lang="ru-RU" altLang="ru-RU" smtClean="0">
                <a:solidFill>
                  <a:schemeClr val="tx2"/>
                </a:solidFill>
              </a:rPr>
              <a:t> </a:t>
            </a:r>
            <a:r>
              <a:rPr lang="ru-RU" altLang="ru-RU" sz="2400" b="1" smtClean="0">
                <a:solidFill>
                  <a:schemeClr val="tx2"/>
                </a:solidFill>
              </a:rPr>
              <a:t>выявление воспитанников и семей, нуждающихся в особом педагогическом внимании;</a:t>
            </a:r>
          </a:p>
          <a:p>
            <a:pPr marL="0" indent="0"/>
            <a:r>
              <a:rPr lang="ru-RU" altLang="ru-RU" sz="2400" b="1" smtClean="0">
                <a:solidFill>
                  <a:schemeClr val="tx2"/>
                </a:solidFill>
              </a:rPr>
              <a:t> индивидуально-коррекционно-профилактическая работа.</a:t>
            </a:r>
          </a:p>
          <a:p>
            <a:pPr marL="0" indent="0">
              <a:buFont typeface="Wingdings 2" pitchFamily="18" charset="2"/>
              <a:buNone/>
            </a:pPr>
            <a:endParaRPr lang="ru-RU" altLang="ru-RU" b="1" smtClean="0">
              <a:solidFill>
                <a:srgbClr val="AA343F"/>
              </a:solidFill>
            </a:endParaRPr>
          </a:p>
          <a:p>
            <a:pPr marL="0" indent="0"/>
            <a:endParaRPr lang="ru-RU" altLang="ru-RU" b="1" smtClean="0">
              <a:solidFill>
                <a:srgbClr val="AA34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358775" y="836613"/>
            <a:ext cx="8785225" cy="882650"/>
          </a:xfrm>
        </p:spPr>
        <p:txBody>
          <a:bodyPr/>
          <a:lstStyle/>
          <a:p>
            <a:r>
              <a:rPr lang="ru-RU" altLang="ru-RU" sz="4600" smtClean="0">
                <a:solidFill>
                  <a:srgbClr val="993300"/>
                </a:solidFill>
                <a:latin typeface="Constantia" pitchFamily="18" charset="0"/>
              </a:rPr>
              <a:t>Основные направления работы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684213" y="1574800"/>
            <a:ext cx="7065962" cy="419258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altLang="ru-RU" sz="3200" b="1" smtClean="0">
              <a:solidFill>
                <a:srgbClr val="AA343F"/>
              </a:solidFill>
            </a:endParaRPr>
          </a:p>
          <a:p>
            <a:pPr marL="0" indent="0" algn="ctr"/>
            <a:r>
              <a:rPr lang="ru-RU" altLang="ru-RU" sz="3200" b="1" smtClean="0">
                <a:solidFill>
                  <a:schemeClr val="tx2"/>
                </a:solidFill>
              </a:rPr>
              <a:t>Диагностическое;</a:t>
            </a:r>
          </a:p>
          <a:p>
            <a:pPr marL="0" indent="0" algn="ctr"/>
            <a:endParaRPr lang="ru-RU" altLang="ru-RU" sz="3200" b="1" smtClean="0">
              <a:solidFill>
                <a:schemeClr val="tx2"/>
              </a:solidFill>
            </a:endParaRPr>
          </a:p>
          <a:p>
            <a:pPr marL="0" indent="0" algn="ctr"/>
            <a:r>
              <a:rPr lang="ru-RU" altLang="ru-RU" sz="3200" b="1" smtClean="0">
                <a:solidFill>
                  <a:schemeClr val="tx2"/>
                </a:solidFill>
              </a:rPr>
              <a:t>Информационно – профилактическое;</a:t>
            </a:r>
          </a:p>
          <a:p>
            <a:pPr marL="0" indent="0" algn="ctr"/>
            <a:endParaRPr lang="ru-RU" altLang="ru-RU" sz="3200" b="1" smtClean="0">
              <a:solidFill>
                <a:schemeClr val="tx2"/>
              </a:solidFill>
            </a:endParaRPr>
          </a:p>
          <a:p>
            <a:pPr marL="0" indent="0" algn="ctr"/>
            <a:r>
              <a:rPr lang="ru-RU" altLang="ru-RU" sz="3200" b="1" smtClean="0">
                <a:solidFill>
                  <a:schemeClr val="tx2"/>
                </a:solidFill>
              </a:rPr>
              <a:t>Коррекционное.</a:t>
            </a:r>
          </a:p>
          <a:p>
            <a:pPr marL="0" indent="0" algn="ctr"/>
            <a:endParaRPr lang="ru-RU" altLang="ru-RU" sz="32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-215900" y="620713"/>
            <a:ext cx="9575800" cy="720725"/>
          </a:xfrm>
        </p:spPr>
        <p:txBody>
          <a:bodyPr/>
          <a:lstStyle/>
          <a:p>
            <a:pPr algn="ctr"/>
            <a:r>
              <a:rPr lang="ru-RU" altLang="ru-RU" sz="4400" b="1" smtClean="0">
                <a:solidFill>
                  <a:srgbClr val="993300"/>
                </a:solidFill>
                <a:latin typeface="Constantia" pitchFamily="18" charset="0"/>
              </a:rPr>
              <a:t>Диагностическое направление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b="1" u="sng" smtClean="0">
                <a:solidFill>
                  <a:schemeClr val="tx2"/>
                </a:solidFill>
              </a:rPr>
              <a:t>Задачи: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2"/>
                </a:solidFill>
              </a:rPr>
              <a:t>Выявление  детей «группы риска» (заниженная самооценка, агрессивные, гиперактивные, тревожные, замкнутые, с нарушениями  поведения);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2"/>
                </a:solidFill>
              </a:rPr>
              <a:t>Выявление родителей, нарушающих права ребенка;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2"/>
                </a:solidFill>
              </a:rPr>
              <a:t>Диагностика особенностей семейного воспитания и особенностей отношений между родителями в тех семьях, в которых нарушаются права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008063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993300"/>
                </a:solidFill>
                <a:latin typeface="Constantia" pitchFamily="18" charset="0"/>
              </a:rPr>
              <a:t>Информационно – профилактическое</a:t>
            </a:r>
            <a:br>
              <a:rPr lang="ru-RU" altLang="ru-RU" sz="3200" b="1" smtClean="0">
                <a:solidFill>
                  <a:srgbClr val="993300"/>
                </a:solidFill>
                <a:latin typeface="Constantia" pitchFamily="18" charset="0"/>
              </a:rPr>
            </a:br>
            <a:r>
              <a:rPr lang="ru-RU" altLang="ru-RU" sz="3200" b="1" smtClean="0">
                <a:solidFill>
                  <a:srgbClr val="993300"/>
                </a:solidFill>
                <a:latin typeface="Constantia" pitchFamily="18" charset="0"/>
              </a:rPr>
              <a:t>направление</a:t>
            </a:r>
            <a:r>
              <a:rPr lang="ru-RU" altLang="ru-RU" sz="3200" smtClean="0">
                <a:latin typeface="Constantia" pitchFamily="18" charset="0"/>
              </a:rPr>
              <a:t/>
            </a:r>
            <a:br>
              <a:rPr lang="ru-RU" altLang="ru-RU" sz="3200" smtClean="0">
                <a:latin typeface="Constantia" pitchFamily="18" charset="0"/>
              </a:rPr>
            </a:br>
            <a:endParaRPr lang="ru-RU" altLang="ru-RU" sz="2000" b="1" smtClean="0">
              <a:latin typeface="Constantia" pitchFamily="18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611188" y="2420938"/>
            <a:ext cx="8183562" cy="3571875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Цель: оказание психологической помощи и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поддержки по охране и защите прав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каждого ребенка, предупреждение у детей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эмоциональных расстройств, знакомство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детей с нормами и правилами поведения,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взаимного сосуществования,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сотрудничества, толерантности.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075613" cy="722313"/>
          </a:xfrm>
        </p:spPr>
        <p:txBody>
          <a:bodyPr/>
          <a:lstStyle/>
          <a:p>
            <a:pPr algn="ctr"/>
            <a:r>
              <a:rPr lang="ru-RU" altLang="ru-RU" sz="4600" b="1" smtClean="0">
                <a:solidFill>
                  <a:srgbClr val="993300"/>
                </a:solidFill>
              </a:rPr>
              <a:t>Коррекционное направление</a:t>
            </a:r>
          </a:p>
        </p:txBody>
      </p:sp>
      <p:sp>
        <p:nvSpPr>
          <p:cNvPr id="51207" name="Rectangle 7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4681537" cy="52562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200" b="1" u="sng" smtClean="0">
                <a:solidFill>
                  <a:schemeClr val="tx2"/>
                </a:solidFill>
              </a:rPr>
              <a:t>Работа с детьми</a:t>
            </a:r>
            <a:r>
              <a:rPr lang="ru-RU" altLang="ru-RU" sz="2200" smtClean="0">
                <a:solidFill>
                  <a:schemeClr val="tx2"/>
                </a:solidFill>
              </a:rPr>
              <a:t> – преодоление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психологической проблемы.</a:t>
            </a:r>
          </a:p>
          <a:p>
            <a:pPr>
              <a:buFont typeface="Wingdings 2" pitchFamily="18" charset="2"/>
              <a:buNone/>
            </a:pPr>
            <a:endParaRPr lang="ru-RU" altLang="ru-RU" sz="2200" b="1" u="sng" smtClean="0">
              <a:solidFill>
                <a:schemeClr val="tx2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2200" b="1" u="sng" smtClean="0">
                <a:solidFill>
                  <a:schemeClr val="tx2"/>
                </a:solidFill>
              </a:rPr>
              <a:t>Работа с педагогами -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оптимизация стиля общения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с детьми.</a:t>
            </a:r>
          </a:p>
          <a:p>
            <a:pPr>
              <a:buFont typeface="Wingdings 2" pitchFamily="18" charset="2"/>
              <a:buNone/>
            </a:pPr>
            <a:endParaRPr lang="ru-RU" altLang="ru-RU" sz="2200" b="1" u="sng" smtClean="0">
              <a:solidFill>
                <a:schemeClr val="tx2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2200" b="1" u="sng" smtClean="0">
                <a:solidFill>
                  <a:schemeClr val="tx2"/>
                </a:solidFill>
              </a:rPr>
              <a:t>Работа с родителями -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предупреждение и разрешение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проблем семейного благополучия,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повышения родительской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ответственности, укрепление</a:t>
            </a:r>
          </a:p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chemeClr val="tx2"/>
                </a:solidFill>
              </a:rPr>
              <a:t>нравственных основ семьи.</a:t>
            </a:r>
          </a:p>
        </p:txBody>
      </p:sp>
      <p:pic>
        <p:nvPicPr>
          <p:cNvPr id="3481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96975"/>
            <a:ext cx="421163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16338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993300"/>
                </a:solidFill>
                <a:latin typeface="Constantia" pitchFamily="18" charset="0"/>
              </a:rPr>
              <a:t>Активные формы и методы работы с родителями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39750" y="2565400"/>
            <a:ext cx="8229600" cy="3105150"/>
          </a:xfrm>
        </p:spPr>
        <p:txBody>
          <a:bodyPr/>
          <a:lstStyle/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Анкетирование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Посещение семей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Общие и групповые родительские собрания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Консультации, тренинги, семинары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Занятия с участием родителей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Выставки детских работ изготовленных  вместе с родителями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Совместное проведение праздников и досуга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Родительские уголки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altLang="ru-RU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250825" y="692150"/>
            <a:ext cx="3887788" cy="93821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latin typeface="+mn-lt"/>
              </a:rPr>
              <a:t>Родительское собрание с обучением</a:t>
            </a:r>
          </a:p>
        </p:txBody>
      </p:sp>
      <p:pic>
        <p:nvPicPr>
          <p:cNvPr id="25603" name="Picture 4" descr="PA22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44672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89550" y="765175"/>
            <a:ext cx="38544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tx2"/>
                </a:solidFill>
                <a:latin typeface="Constantia" pitchFamily="18" charset="0"/>
              </a:rPr>
              <a:t>Родительское собрание «Права ребенка, соблюдение их в семье»</a:t>
            </a:r>
            <a:r>
              <a:rPr lang="ru-RU" altLang="ru-RU" sz="2800">
                <a:solidFill>
                  <a:schemeClr val="tx2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2560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92438"/>
            <a:ext cx="37068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утер\Desktop\презя\obschestvo-1_otec-semeystva-pet-upotreblyaet-narkotiki-i-bet-detey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894138"/>
            <a:ext cx="36639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Безнадзорность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6463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Социальное положение несовершеннолетнего, контроль за поведением которого отсутствует в следствии неисполнения обязанностей по его воспитанию, обучению и (или) содержанию родителей или законных представителей либо должностных 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/>
          </p:cNvSpPr>
          <p:nvPr>
            <p:ph type="title" sz="quarter"/>
          </p:nvPr>
        </p:nvSpPr>
        <p:spPr>
          <a:xfrm>
            <a:off x="4578350" y="188913"/>
            <a:ext cx="4565650" cy="131921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+mn-lt"/>
              </a:rPr>
              <a:t>Психологический тренинг «Правовая грамотность педагогов»</a:t>
            </a:r>
          </a:p>
        </p:txBody>
      </p:sp>
      <p:pic>
        <p:nvPicPr>
          <p:cNvPr id="38914" name="Picture 11" descr="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6363" y="3933825"/>
            <a:ext cx="3673475" cy="2755900"/>
          </a:xfrm>
        </p:spPr>
      </p:pic>
      <p:pic>
        <p:nvPicPr>
          <p:cNvPr id="38915" name="Picture 12" descr="image (1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6363" y="1519238"/>
            <a:ext cx="3662362" cy="2746375"/>
          </a:xfrm>
        </p:spPr>
      </p:pic>
      <p:pic>
        <p:nvPicPr>
          <p:cNvPr id="38916" name="Picture 11" descr="1Bu1TxvjFyI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4663" y="350838"/>
            <a:ext cx="4103687" cy="3079750"/>
          </a:xfrm>
        </p:spPr>
      </p:pic>
      <p:pic>
        <p:nvPicPr>
          <p:cNvPr id="38917" name="Picture 13" descr="mgMl5MY8wbw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61963" y="2924175"/>
            <a:ext cx="4105275" cy="3079750"/>
          </a:xfrm>
        </p:spPr>
      </p:pic>
      <p:sp>
        <p:nvSpPr>
          <p:cNvPr id="38918" name="Прямоугольник 1"/>
          <p:cNvSpPr>
            <a:spLocks noChangeArrowheads="1"/>
          </p:cNvSpPr>
          <p:nvPr/>
        </p:nvSpPr>
        <p:spPr bwMode="auto">
          <a:xfrm>
            <a:off x="179388" y="6027738"/>
            <a:ext cx="5059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tx2"/>
                </a:solidFill>
                <a:latin typeface="Constantia" pitchFamily="18" charset="0"/>
              </a:rPr>
              <a:t>Круглый стол </a:t>
            </a:r>
            <a:r>
              <a:rPr lang="en-US" altLang="ru-RU" sz="2400" b="1">
                <a:solidFill>
                  <a:schemeClr val="tx2"/>
                </a:solidFill>
                <a:latin typeface="Constantia" pitchFamily="18" charset="0"/>
              </a:rPr>
              <a:t>“</a:t>
            </a:r>
            <a:r>
              <a:rPr lang="ru-RU" altLang="ru-RU" sz="2400" b="1">
                <a:solidFill>
                  <a:schemeClr val="tx2"/>
                </a:solidFill>
                <a:latin typeface="Constantia" pitchFamily="18" charset="0"/>
              </a:rPr>
              <a:t>Послание педагогам от трудного ребенка</a:t>
            </a:r>
            <a:r>
              <a:rPr lang="en-US" altLang="ru-RU" sz="2400" b="1">
                <a:solidFill>
                  <a:schemeClr val="tx2"/>
                </a:solidFill>
                <a:latin typeface="Constantia" pitchFamily="18" charset="0"/>
              </a:rPr>
              <a:t>”</a:t>
            </a:r>
            <a:r>
              <a:rPr lang="ru-RU" altLang="ru-RU" sz="2400" b="1">
                <a:solidFill>
                  <a:srgbClr val="AA343F"/>
                </a:solidFill>
                <a:latin typeface="Constanti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PA22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17800"/>
            <a:ext cx="424973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PA22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08275"/>
            <a:ext cx="43561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buklet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42846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932363" y="692150"/>
            <a:ext cx="374491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800" b="1">
                <a:solidFill>
                  <a:schemeClr val="tx2"/>
                </a:solidFill>
                <a:latin typeface="Constantia" pitchFamily="18" charset="0"/>
              </a:rPr>
              <a:t>Информационно-  просветительская работа с родителями</a:t>
            </a:r>
          </a:p>
          <a:p>
            <a:endParaRPr lang="ru-RU" altLang="ru-RU" b="1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A21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138613"/>
            <a:ext cx="241141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PC220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3671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PA220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543175"/>
            <a:ext cx="46815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2724150"/>
          </a:xfrm>
        </p:spPr>
        <p:txBody>
          <a:bodyPr/>
          <a:lstStyle/>
          <a:p>
            <a:r>
              <a:rPr lang="ru-RU" smtClean="0"/>
              <a:t>Основной критерий работы –</a:t>
            </a:r>
            <a:br>
              <a:rPr lang="ru-RU" smtClean="0"/>
            </a:br>
            <a:r>
              <a:rPr lang="ru-RU" smtClean="0"/>
              <a:t>«включенность» родителей в образовательный процесс.</a:t>
            </a:r>
          </a:p>
        </p:txBody>
      </p:sp>
      <p:pic>
        <p:nvPicPr>
          <p:cNvPr id="2050" name="Picture 2" descr="C:\Users\компутер\Desktop\презя\a811910c16534f42ab659e56674ea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0374">
            <a:off x="-138113" y="3603625"/>
            <a:ext cx="5089526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омпутер\Desktop\презя\igrot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5105">
            <a:off x="5056188" y="3789363"/>
            <a:ext cx="4216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Авторский коллектив: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Куликова Татьяна Вячеславовна – заведующий ДОУ</a:t>
            </a:r>
          </a:p>
          <a:p>
            <a:r>
              <a:rPr lang="ru-RU" smtClean="0"/>
              <a:t>Грачева Лариса Юрьевна – старший воспитатель</a:t>
            </a:r>
          </a:p>
          <a:p>
            <a:r>
              <a:rPr lang="ru-RU" smtClean="0"/>
              <a:t>Ковина Ольга Александровна – воспитатель</a:t>
            </a:r>
          </a:p>
          <a:p>
            <a:r>
              <a:rPr lang="ru-RU" smtClean="0"/>
              <a:t>Чащина Галина Владимировна – воспитатель.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632700" cy="942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СПАСИБО ЗА ВНИМАНИЕ!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C:\Users\компутер\Desktop\презя\baby_maksim_bukovsk_fotolia_45946229_o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9466">
            <a:off x="493713" y="2476500"/>
            <a:ext cx="40179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компутер\Desktop\презя\6a630a0f99c03c84a7ada88b2f5d70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5128">
            <a:off x="4594225" y="2713038"/>
            <a:ext cx="391318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компутер\Desktop\презя\happy-k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797300"/>
            <a:ext cx="42116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компутер\Desktop\презя\de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4755">
            <a:off x="5068888" y="3732213"/>
            <a:ext cx="45720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компутер\Desktop\презя\schastlivyiy-reben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35467">
            <a:off x="236538" y="3016250"/>
            <a:ext cx="521017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компутер\Desktop\презя\DBJ2KP3XgAAQ7u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7550" y="2632075"/>
            <a:ext cx="534828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Причины безнадзорности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938" y="1935163"/>
            <a:ext cx="5329237" cy="4389437"/>
          </a:xfrm>
        </p:spPr>
        <p:txBody>
          <a:bodyPr/>
          <a:lstStyle/>
          <a:p>
            <a:r>
              <a:rPr lang="ru-RU" smtClean="0"/>
              <a:t>Рост числа асоциальных семей;</a:t>
            </a:r>
          </a:p>
          <a:p>
            <a:r>
              <a:rPr lang="ru-RU" smtClean="0"/>
              <a:t>Безработные родители;</a:t>
            </a:r>
          </a:p>
          <a:p>
            <a:r>
              <a:rPr lang="ru-RU" smtClean="0"/>
              <a:t>Нестабильные браки(разводы);</a:t>
            </a:r>
          </a:p>
          <a:p>
            <a:r>
              <a:rPr lang="ru-RU" smtClean="0"/>
              <a:t>Малообеспеченность семьи;</a:t>
            </a:r>
          </a:p>
          <a:p>
            <a:r>
              <a:rPr lang="ru-RU" smtClean="0"/>
              <a:t>Конфликты в семье;</a:t>
            </a:r>
          </a:p>
          <a:p>
            <a:r>
              <a:rPr lang="ru-RU" smtClean="0"/>
              <a:t>Отчуждение.</a:t>
            </a:r>
          </a:p>
        </p:txBody>
      </p:sp>
      <p:pic>
        <p:nvPicPr>
          <p:cNvPr id="2050" name="Picture 2" descr="C:\Users\компутер\Desktop\презя\image230043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6329">
            <a:off x="-65088" y="3514725"/>
            <a:ext cx="37449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омпутер\Desktop\презя\495_11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3435">
            <a:off x="6435725" y="4421188"/>
            <a:ext cx="23876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981075"/>
            <a:ext cx="8507412" cy="5343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b="1" i="1" smtClean="0">
                <a:solidFill>
                  <a:schemeClr val="bg2"/>
                </a:solidFill>
              </a:rPr>
              <a:t>	Путь человека в жизнь начинается с семьи.</a:t>
            </a:r>
          </a:p>
          <a:p>
            <a:pPr>
              <a:buFont typeface="Wingdings 2" pitchFamily="18" charset="2"/>
              <a:buNone/>
            </a:pPr>
            <a:r>
              <a:rPr lang="ru-RU" altLang="ru-RU" b="1" i="1" smtClean="0">
                <a:solidFill>
                  <a:schemeClr val="bg2"/>
                </a:solidFill>
              </a:rPr>
              <a:t>Семья была, есть и будет ведущим институтом в формировании личности. 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352550" y="2370138"/>
          <a:ext cx="6510338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29600" cy="5343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200" smtClean="0">
                <a:solidFill>
                  <a:srgbClr val="993300"/>
                </a:solidFill>
              </a:rPr>
              <a:t>                </a:t>
            </a:r>
            <a:r>
              <a:rPr lang="ru-RU" altLang="ru-RU" sz="3200" b="1" smtClean="0">
                <a:solidFill>
                  <a:srgbClr val="993300"/>
                </a:solidFill>
              </a:rPr>
              <a:t>Цель профилактической работы</a:t>
            </a:r>
          </a:p>
          <a:p>
            <a:pPr>
              <a:buFont typeface="Wingdings 2" pitchFamily="18" charset="2"/>
              <a:buNone/>
            </a:pPr>
            <a:endParaRPr lang="ru-RU" altLang="ru-RU" sz="2200" b="1" smtClean="0">
              <a:solidFill>
                <a:schemeClr val="bg2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2"/>
                </a:solidFill>
              </a:rPr>
              <a:t> Предупреждение безнадзорности среди несовершеннолетних и всестороннее психолого-педагогическое просвещение родителей</a:t>
            </a:r>
            <a:endParaRPr lang="ru-RU" altLang="ru-RU" sz="2200" smtClean="0">
              <a:solidFill>
                <a:srgbClr val="993300"/>
              </a:solidFill>
            </a:endParaRPr>
          </a:p>
        </p:txBody>
      </p:sp>
      <p:pic>
        <p:nvPicPr>
          <p:cNvPr id="1026" name="Picture 2" descr="C:\Users\компутер\Desktop\презя\900x600_adaptiveResize_september_2017_6765765755756756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141663"/>
            <a:ext cx="49545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993300"/>
                </a:solidFill>
                <a:latin typeface="+mn-lt"/>
              </a:rPr>
              <a:t>Задачи профилактической работы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395288" y="2060575"/>
            <a:ext cx="8294687" cy="5113338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Создание условий для благоприятного климата взаимодействия с родителями.</a:t>
            </a:r>
          </a:p>
          <a:p>
            <a:pPr>
              <a:defRPr/>
            </a:pPr>
            <a:r>
              <a:rPr lang="ru-RU" sz="2400" dirty="0"/>
              <a:t>Установление доверительных и партнерских отношений с родителями.</a:t>
            </a:r>
          </a:p>
          <a:p>
            <a:pPr>
              <a:defRPr/>
            </a:pPr>
            <a:r>
              <a:rPr lang="ru-RU" sz="2400" dirty="0"/>
              <a:t>Вовлечение семьи в единое образовательное пространство.</a:t>
            </a:r>
          </a:p>
          <a:p>
            <a:pPr>
              <a:defRPr/>
            </a:pPr>
            <a:r>
              <a:rPr lang="ru-RU" sz="2400" dirty="0"/>
              <a:t>Обеспечение психолого-просветительской работы с родителями.</a:t>
            </a:r>
          </a:p>
          <a:p>
            <a:pPr>
              <a:defRPr/>
            </a:pPr>
            <a:r>
              <a:rPr lang="ru-RU" sz="2400" dirty="0"/>
              <a:t>Способствование улучшения микроклимата в семье, сохранение и развитие семейных ценностей, формирование здорового образа жизни.</a:t>
            </a:r>
          </a:p>
          <a:p>
            <a:pPr marL="0" indent="0">
              <a:defRPr/>
            </a:pPr>
            <a:endParaRPr lang="ru-RU" altLang="ru-RU" sz="2400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ru-RU" altLang="ru-RU" sz="2400" b="1" dirty="0" smtClean="0">
              <a:solidFill>
                <a:schemeClr val="accent2"/>
              </a:solidFill>
            </a:endParaRPr>
          </a:p>
          <a:p>
            <a:pPr marL="0" indent="0">
              <a:defRPr/>
            </a:pPr>
            <a:endParaRPr lang="ru-RU" altLang="ru-RU" sz="2400" b="1" dirty="0" smtClean="0">
              <a:solidFill>
                <a:srgbClr val="AA343F"/>
              </a:solidFill>
            </a:endParaRPr>
          </a:p>
          <a:p>
            <a:pPr marL="0" indent="0"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0850" y="598488"/>
            <a:ext cx="8229600" cy="654050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993300"/>
                </a:solidFill>
                <a:latin typeface="Constantia" pitchFamily="18" charset="0"/>
                <a:cs typeface="Times New Roman" pitchFamily="18" charset="0"/>
              </a:rPr>
              <a:t>Нормативно - правовая база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850" y="1241425"/>
            <a:ext cx="8428038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Конвенция ООН о правах ребенка;  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Конституция РФ;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Семейный кодекс РФ;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Федеральный закон РФ от 24.06.1999 № 120-ФЗ «Об основах профилактики безнадзорности и правонарушений несовершеннолетних» (с изменениями на 26.04.2016);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Федеральный закон РФ от 24.07.1998 № 124-ФЗ «Об основных гарантиях прав ребенка в РФ» (с изменениями на 28.11.2015);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Закон РФ «Об образовании» (29 декабря 2012 года № 273 – ФЗ).</a:t>
            </a:r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alt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ru-RU" altLang="ru-RU" sz="2800" dirty="0" smtClean="0">
              <a:solidFill>
                <a:srgbClr val="AA343F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025" y="908050"/>
            <a:ext cx="8229600" cy="431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Региональные законодательные акты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315913" y="1844675"/>
            <a:ext cx="8534400" cy="51847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2"/>
                </a:solidFill>
              </a:rPr>
              <a:t>Закон Ярославской области от 5 июля 2013 г. N 40-з "О комиссиях по делам несовершеннолетних и защите их прав в Ярославской области»;</a:t>
            </a:r>
          </a:p>
          <a:p>
            <a:pPr eaLnBrk="1" hangingPunct="1"/>
            <a:r>
              <a:rPr lang="ru-RU" altLang="ru-RU" b="1" smtClean="0">
                <a:solidFill>
                  <a:schemeClr val="tx2"/>
                </a:solidFill>
              </a:rPr>
              <a:t>Закон Ярославской области от 8 октября 2009 года № 50-з «О   гарантиях прав ребенка в Ярославской области» (с изменениями 08.04.2015);</a:t>
            </a:r>
          </a:p>
          <a:p>
            <a:pPr eaLnBrk="1" hangingPunct="1"/>
            <a:r>
              <a:rPr lang="ru-RU" altLang="ru-RU" b="1" smtClean="0">
                <a:solidFill>
                  <a:schemeClr val="tx2"/>
                </a:solidFill>
              </a:rPr>
              <a:t>Закон Ярославской области от 19 декабря 2008 года № 65-з «Социальный кодекс Ярославской области» (с изменениями 24.02.2016).</a:t>
            </a:r>
            <a:endParaRPr lang="ru-RU" altLang="ru-RU" b="1" smtClean="0">
              <a:solidFill>
                <a:srgbClr val="AA34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0" y="1268413"/>
            <a:ext cx="8640763" cy="712787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993300"/>
                </a:solidFill>
                <a:latin typeface="Constantia" pitchFamily="18" charset="0"/>
              </a:rPr>
              <a:t>Цель </a:t>
            </a:r>
            <a:br>
              <a:rPr lang="ru-RU" altLang="ru-RU" sz="3600" b="1" smtClean="0">
                <a:solidFill>
                  <a:srgbClr val="993300"/>
                </a:solidFill>
                <a:latin typeface="Constantia" pitchFamily="18" charset="0"/>
              </a:rPr>
            </a:br>
            <a:r>
              <a:rPr lang="ru-RU" altLang="ru-RU" sz="3600" b="1" smtClean="0">
                <a:solidFill>
                  <a:srgbClr val="993300"/>
                </a:solidFill>
                <a:latin typeface="Constantia" pitchFamily="18" charset="0"/>
              </a:rPr>
              <a:t>работы Совета профилактики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971550" y="2492375"/>
            <a:ext cx="7848600" cy="3529013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200" b="1" smtClean="0">
                <a:solidFill>
                  <a:schemeClr val="tx2"/>
                </a:solidFill>
              </a:rPr>
              <a:t>Разработка и проведение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200" b="1" smtClean="0">
                <a:solidFill>
                  <a:schemeClr val="tx2"/>
                </a:solidFill>
              </a:rPr>
              <a:t>организационно-педагогических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200" b="1" smtClean="0">
                <a:solidFill>
                  <a:schemeClr val="tx2"/>
                </a:solidFill>
              </a:rPr>
              <a:t>мероприятий по профилактике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200" b="1" smtClean="0">
                <a:solidFill>
                  <a:schemeClr val="tx2"/>
                </a:solidFill>
              </a:rPr>
              <a:t>безнадзорности и правонарушений среди несовершеннолетних.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1777</TotalTime>
  <Words>737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Безнадзорность - это</vt:lpstr>
      <vt:lpstr>Причины безнадзорности</vt:lpstr>
      <vt:lpstr>Слайд 4</vt:lpstr>
      <vt:lpstr>Слайд 5</vt:lpstr>
      <vt:lpstr>Задачи профилактической работы</vt:lpstr>
      <vt:lpstr>Нормативно - правовая база</vt:lpstr>
      <vt:lpstr>Региональные законодательные акты</vt:lpstr>
      <vt:lpstr>Цель  работы Совета профилактики</vt:lpstr>
      <vt:lpstr>Слайд 10</vt:lpstr>
      <vt:lpstr>Слайд 11</vt:lpstr>
      <vt:lpstr>Слайд 12</vt:lpstr>
      <vt:lpstr>В профилактической деятельности выделяют:</vt:lpstr>
      <vt:lpstr>Основные направления работы</vt:lpstr>
      <vt:lpstr>Диагностическое направление</vt:lpstr>
      <vt:lpstr>Информационно – профилактическое направление </vt:lpstr>
      <vt:lpstr>Коррекционное направление</vt:lpstr>
      <vt:lpstr>Активные формы и методы работы с родителями</vt:lpstr>
      <vt:lpstr>Родительское собрание с обучением</vt:lpstr>
      <vt:lpstr>Психологический тренинг «Правовая грамотность педагогов»</vt:lpstr>
      <vt:lpstr>Слайд 21</vt:lpstr>
      <vt:lpstr>Слайд 22</vt:lpstr>
      <vt:lpstr>Основной критерий работы – «включенность» родителей в образовательный процесс.</vt:lpstr>
      <vt:lpstr>Авторский коллектив: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4 «Чебурашка» г. Павлово</dc:title>
  <dc:creator>Admin</dc:creator>
  <cp:lastModifiedBy>User9K7M</cp:lastModifiedBy>
  <cp:revision>129</cp:revision>
  <cp:lastPrinted>2016-05-26T07:45:07Z</cp:lastPrinted>
  <dcterms:created xsi:type="dcterms:W3CDTF">2013-02-25T13:22:24Z</dcterms:created>
  <dcterms:modified xsi:type="dcterms:W3CDTF">2018-03-25T21:36:49Z</dcterms:modified>
</cp:coreProperties>
</file>