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9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95" r:id="rId23"/>
    <p:sldId id="276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92" r:id="rId32"/>
    <p:sldId id="286" r:id="rId33"/>
    <p:sldId id="287" r:id="rId34"/>
    <p:sldId id="288" r:id="rId35"/>
    <p:sldId id="294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C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CCCFF-CA28-4561-966B-03024CA2B736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0CA2B-1DDB-439C-B7EE-4E241840F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C4656-FE07-451B-9D54-B2876F52AC05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37D18-B3D6-4E3B-AC7F-C56B2518A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F7EA-AB14-4CC4-862D-E785793A09A9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BA7CF-0AB9-4868-9448-231768018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836613" y="7350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658475" y="297180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AB6C8-24C9-4E3B-AD01-A220D064E879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0FF8E-F78C-4F0E-990A-A7EBAB461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A07A7-486F-4A79-B05D-6028612E646D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48149-33ED-4D09-B939-51F43D300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4B28-3C5E-4D6E-9169-D806E036D4B4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B25B5-C434-42C3-B001-850968E37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8A35A-C74E-4B32-991C-8A7DEC415758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1D871-486B-4697-B65B-873F15D2E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0B880-D010-4FC2-A2F2-D48FB18E2DEF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04785-208D-43EE-BEED-D567EEC4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42EAF-9D55-4381-9196-4540BCA4F9F9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2C32A-BA29-4426-A988-677B40930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DC836-A5B4-4EFD-BF71-F2C425DF8CE6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02BC0-68B9-43AF-AA76-36F401182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70391-290C-408D-8F23-1FD3C18C338C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480F6-2B35-4217-932E-8CBE5F8C2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8AB4D-8D21-4010-91AD-7664C1B95207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6BE58-100D-4CA7-BD28-672974BF6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0FCD3-F43C-4E98-A2AB-06698905802A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D50E1-1387-42E6-BF47-E2C9C748F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99AC5-6A0A-4F01-A968-6D0A0343BEC4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DF6DD-25C3-42D4-98AD-163B835EE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9F717-478D-4B2D-8317-B3F1D27E865E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762BA-1391-4BD4-A192-B80724CC1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681C6-5F60-4FCA-B362-71545750C3A9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AE6E4-E7DD-4169-B1B1-587775354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BB4AA-59F1-4A3E-85AA-E972E90FABC8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4BC76-B92D-4EAD-8FC4-E0D638235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95500"/>
            <a:ext cx="10353675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36649F-2D54-413D-AAF4-BBEB08E0B568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3175D3-53A1-4FC4-8C30-5F2B4B41F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6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ctrTitle"/>
          </p:nvPr>
        </p:nvSpPr>
        <p:spPr bwMode="auto">
          <a:xfrm>
            <a:off x="914400" y="560388"/>
            <a:ext cx="10363200" cy="2403475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cap="none" smtClean="0">
                <a:effectLst/>
                <a:latin typeface="Times New Roman" pitchFamily="18" charset="0"/>
              </a:rPr>
              <a:t>В рамках реализации национального проекта «Современный детский сад»</a:t>
            </a:r>
            <a:br>
              <a:rPr lang="ru-RU" sz="3200" cap="none" smtClean="0">
                <a:effectLst/>
                <a:latin typeface="Times New Roman" pitchFamily="18" charset="0"/>
              </a:rPr>
            </a:br>
            <a:r>
              <a:rPr lang="ru-RU" sz="3200" cap="none" smtClean="0">
                <a:effectLst/>
                <a:latin typeface="Times New Roman" pitchFamily="18" charset="0"/>
              </a:rPr>
              <a:t>Направление «Трудовое воспитание»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subTitle" idx="1"/>
          </p:nvPr>
        </p:nvSpPr>
        <p:spPr bwMode="auto">
          <a:xfrm>
            <a:off x="1828800" y="2794000"/>
            <a:ext cx="8534400" cy="37782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b="1" smtClean="0">
                <a:effectLst/>
                <a:latin typeface="Times New Roman" pitchFamily="18" charset="0"/>
              </a:rPr>
              <a:t>Консультация «Художественный труд как средство формирования познавательной активности детей с ОВЗ»</a:t>
            </a:r>
          </a:p>
          <a:p>
            <a:pPr eaLnBrk="1" hangingPunct="1"/>
            <a:endParaRPr lang="ru-RU" sz="3200" smtClean="0">
              <a:effectLst/>
              <a:latin typeface="Times New Roman" pitchFamily="18" charset="0"/>
            </a:endParaRPr>
          </a:p>
          <a:p>
            <a:pPr algn="r" eaLnBrk="1" hangingPunct="1"/>
            <a:r>
              <a:rPr lang="ru-RU" smtClean="0">
                <a:effectLst/>
                <a:latin typeface="Times New Roman" pitchFamily="18" charset="0"/>
              </a:rPr>
              <a:t>МДОУ «Детский сад № 92»</a:t>
            </a:r>
          </a:p>
          <a:p>
            <a:pPr algn="r" eaLnBrk="1" hangingPunct="1"/>
            <a:r>
              <a:rPr lang="ru-RU" smtClean="0">
                <a:effectLst/>
                <a:latin typeface="Times New Roman" pitchFamily="18" charset="0"/>
              </a:rPr>
              <a:t>Заведующий Куликова Татьяна Вячеславовна</a:t>
            </a:r>
          </a:p>
          <a:p>
            <a:pPr algn="r" eaLnBrk="1" hangingPunct="1"/>
            <a:endParaRPr lang="ru-RU" smtClean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 bwMode="auto">
          <a:xfrm>
            <a:off x="914400" y="609600"/>
            <a:ext cx="10394950" cy="3749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000" b="0" cap="none" smtClean="0">
                <a:effectLst/>
                <a:latin typeface="Times New Roman" pitchFamily="18" charset="0"/>
              </a:rPr>
              <a:t>Пластилинография </a:t>
            </a:r>
            <a:br>
              <a:rPr lang="ru-RU" sz="4000" b="0" cap="none" smtClean="0">
                <a:effectLst/>
                <a:latin typeface="Times New Roman" pitchFamily="18" charset="0"/>
              </a:rPr>
            </a:br>
            <a:r>
              <a:rPr lang="ru-RU" sz="4000" b="0" cap="none" smtClean="0">
                <a:effectLst/>
                <a:latin typeface="Times New Roman" pitchFamily="18" charset="0"/>
              </a:rPr>
              <a:t>как средство формирования познавательной активности детей с ОВЗ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003675"/>
            <a:ext cx="10353675" cy="17875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ru-RU" smtClean="0">
              <a:effectLst/>
              <a:latin typeface="Arial" charset="0"/>
            </a:endParaRPr>
          </a:p>
          <a:p>
            <a:pPr>
              <a:buFont typeface="Arial" charset="0"/>
              <a:buNone/>
            </a:pPr>
            <a:endParaRPr lang="ru-RU" smtClean="0">
              <a:effectLst/>
              <a:latin typeface="Arial" charset="0"/>
            </a:endParaRPr>
          </a:p>
          <a:p>
            <a:pPr algn="r">
              <a:buFont typeface="Arial" charset="0"/>
              <a:buNone/>
            </a:pPr>
            <a:r>
              <a:rPr lang="ru-RU" smtClean="0">
                <a:effectLst/>
                <a:latin typeface="Arial" charset="0"/>
              </a:rPr>
              <a:t>Воспитатель Чащина Галина Владимировна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 bwMode="auto">
          <a:xfrm>
            <a:off x="974725" y="292100"/>
            <a:ext cx="10353675" cy="13255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</a:rPr>
              <a:t>Пластилинография в работе с ребенком с ОВЗ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1479550"/>
            <a:ext cx="10353675" cy="50069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  <a:buFont typeface="Arial" charset="0"/>
              <a:buNone/>
            </a:pPr>
            <a:r>
              <a:rPr lang="ru-RU" sz="2800" b="1" smtClean="0">
                <a:effectLst/>
                <a:latin typeface="Times New Roman" pitchFamily="18" charset="0"/>
              </a:rPr>
              <a:t> Пластилин – это </a:t>
            </a:r>
          </a:p>
          <a:p>
            <a:pPr algn="just" eaLnBrk="1" hangingPunct="1">
              <a:lnSpc>
                <a:spcPct val="100000"/>
              </a:lnSpc>
            </a:pPr>
            <a:r>
              <a:rPr lang="ru-RU" sz="2800" smtClean="0">
                <a:effectLst/>
                <a:latin typeface="Times New Roman" pitchFamily="18" charset="0"/>
              </a:rPr>
              <a:t>средство развития мышления, воображения, восприятия, речи ;</a:t>
            </a:r>
          </a:p>
          <a:p>
            <a:pPr algn="just" eaLnBrk="1" hangingPunct="1">
              <a:lnSpc>
                <a:spcPct val="100000"/>
              </a:lnSpc>
            </a:pPr>
            <a:r>
              <a:rPr lang="ru-RU" sz="2800" smtClean="0">
                <a:effectLst/>
                <a:latin typeface="Times New Roman" pitchFamily="18" charset="0"/>
              </a:rPr>
              <a:t>средство общения; </a:t>
            </a:r>
          </a:p>
          <a:p>
            <a:pPr algn="just" eaLnBrk="1" hangingPunct="1">
              <a:lnSpc>
                <a:spcPct val="100000"/>
              </a:lnSpc>
            </a:pPr>
            <a:r>
              <a:rPr lang="ru-RU" sz="2800" smtClean="0">
                <a:effectLst/>
                <a:latin typeface="Times New Roman" pitchFamily="18" charset="0"/>
              </a:rPr>
              <a:t>средство восстановления эмоционального равновесия;</a:t>
            </a:r>
          </a:p>
          <a:p>
            <a:pPr algn="just" eaLnBrk="1" hangingPunct="1">
              <a:lnSpc>
                <a:spcPct val="100000"/>
              </a:lnSpc>
            </a:pPr>
            <a:r>
              <a:rPr lang="ru-RU" sz="2800" smtClean="0">
                <a:effectLst/>
                <a:latin typeface="Times New Roman" pitchFamily="18" charset="0"/>
              </a:rPr>
              <a:t>средство развития творческих способностей; </a:t>
            </a:r>
          </a:p>
          <a:p>
            <a:pPr algn="just" eaLnBrk="1" hangingPunct="1">
              <a:lnSpc>
                <a:spcPct val="100000"/>
              </a:lnSpc>
            </a:pPr>
            <a:r>
              <a:rPr lang="ru-RU" sz="2800" smtClean="0">
                <a:effectLst/>
                <a:latin typeface="Times New Roman" pitchFamily="18" charset="0"/>
              </a:rPr>
              <a:t>техника, дающая право на ошибку (недочёты легко исправить стекой);</a:t>
            </a:r>
          </a:p>
          <a:p>
            <a:pPr algn="just" eaLnBrk="1" hangingPunct="1">
              <a:lnSpc>
                <a:spcPct val="100000"/>
              </a:lnSpc>
            </a:pPr>
            <a:r>
              <a:rPr lang="ru-RU" sz="2800" smtClean="0">
                <a:effectLst/>
                <a:latin typeface="Times New Roman" pitchFamily="18" charset="0"/>
              </a:rPr>
              <a:t>средство коррекции – инструмент развития мелкой моторики.</a:t>
            </a:r>
          </a:p>
          <a:p>
            <a:pPr algn="just" eaLnBrk="1" hangingPunct="1">
              <a:lnSpc>
                <a:spcPct val="100000"/>
              </a:lnSpc>
            </a:pPr>
            <a:endParaRPr lang="ru-RU" sz="280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ru-RU" sz="2800" smtClean="0">
              <a:solidFill>
                <a:srgbClr val="898989"/>
              </a:solidFill>
              <a:effectLst/>
              <a:latin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1600" smtClean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44500"/>
            <a:ext cx="10353675" cy="53467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10000"/>
              </a:lnSpc>
              <a:buFont typeface="Arial" charset="0"/>
              <a:buNone/>
            </a:pPr>
            <a:r>
              <a:rPr lang="ru-RU" sz="2800" b="1" smtClean="0">
                <a:effectLst/>
                <a:latin typeface="Times New Roman" pitchFamily="18" charset="0"/>
              </a:rPr>
              <a:t>Пластилинография в работе с ребенком с ОВЗ предполагает</a:t>
            </a:r>
          </a:p>
          <a:p>
            <a:pPr algn="just" eaLnBrk="1" hangingPunct="1">
              <a:lnSpc>
                <a:spcPct val="110000"/>
              </a:lnSpc>
            </a:pPr>
            <a:r>
              <a:rPr lang="ru-RU" sz="2800" smtClean="0">
                <a:effectLst/>
                <a:latin typeface="Times New Roman" pitchFamily="18" charset="0"/>
              </a:rPr>
              <a:t>реализацию познавательной активности;</a:t>
            </a:r>
          </a:p>
          <a:p>
            <a:pPr algn="just" eaLnBrk="1" hangingPunct="1">
              <a:lnSpc>
                <a:spcPct val="110000"/>
              </a:lnSpc>
            </a:pPr>
            <a:r>
              <a:rPr lang="ru-RU" sz="2800" smtClean="0">
                <a:effectLst/>
                <a:latin typeface="Times New Roman" pitchFamily="18" charset="0"/>
              </a:rPr>
              <a:t>обогащение словаря;</a:t>
            </a:r>
          </a:p>
          <a:p>
            <a:pPr algn="just" eaLnBrk="1" hangingPunct="1">
              <a:lnSpc>
                <a:spcPct val="110000"/>
              </a:lnSpc>
            </a:pPr>
            <a:r>
              <a:rPr lang="ru-RU" sz="2800" smtClean="0">
                <a:effectLst/>
                <a:latin typeface="Times New Roman" pitchFamily="18" charset="0"/>
              </a:rPr>
              <a:t>знакомство с художественными произведениями, стихами, потешками, пальчиковыми играми;</a:t>
            </a:r>
          </a:p>
          <a:p>
            <a:pPr algn="just" eaLnBrk="1" hangingPunct="1">
              <a:lnSpc>
                <a:spcPct val="110000"/>
              </a:lnSpc>
            </a:pPr>
            <a:r>
              <a:rPr lang="ru-RU" sz="2800" smtClean="0">
                <a:effectLst/>
                <a:latin typeface="Times New Roman" pitchFamily="18" charset="0"/>
              </a:rPr>
              <a:t>формирование элементарных математических представлений о счете, размере, величине развитие сенсорных эталонов; </a:t>
            </a:r>
          </a:p>
          <a:p>
            <a:pPr algn="just" eaLnBrk="1" hangingPunct="1">
              <a:lnSpc>
                <a:spcPct val="110000"/>
              </a:lnSpc>
            </a:pPr>
            <a:r>
              <a:rPr lang="ru-RU" sz="2800" smtClean="0">
                <a:effectLst/>
                <a:latin typeface="Times New Roman" pitchFamily="18" charset="0"/>
              </a:rPr>
              <a:t>формирование тактильных и термических чувств пальцев; </a:t>
            </a:r>
          </a:p>
          <a:p>
            <a:pPr algn="just" eaLnBrk="1" hangingPunct="1">
              <a:lnSpc>
                <a:spcPct val="110000"/>
              </a:lnSpc>
            </a:pPr>
            <a:r>
              <a:rPr lang="ru-RU" sz="2800" smtClean="0">
                <a:effectLst/>
                <a:latin typeface="Times New Roman" pitchFamily="18" charset="0"/>
              </a:rPr>
              <a:t>развитие мелкой моторики.</a:t>
            </a:r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endParaRPr lang="ru-RU" sz="2800" smtClean="0">
              <a:solidFill>
                <a:srgbClr val="898989"/>
              </a:solidFill>
              <a:effectLst/>
              <a:latin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mtClean="0"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C:\Users\Александра\Downloads\IMG_20210114_182819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1388" y="0"/>
            <a:ext cx="10436225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C:\Users\Александра\Downloads\IMG_20210113_210109_BURST001_COVER.jpg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78463" cy="5178425"/>
          </a:xfrm>
        </p:spPr>
      </p:pic>
      <p:pic>
        <p:nvPicPr>
          <p:cNvPr id="32770" name="Picture 2" descr="C:\Users\Александра\Downloads\IMG_20210114_1828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575" y="2051050"/>
            <a:ext cx="619442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Александра\Downloads\IMG_20210114_182835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1338" y="4763"/>
            <a:ext cx="8558212" cy="68532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C:\Users\Александра\Downloads\IMG_20210114_182819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8138" y="450850"/>
            <a:ext cx="5902325" cy="4281488"/>
          </a:xfrm>
        </p:spPr>
      </p:pic>
      <p:pic>
        <p:nvPicPr>
          <p:cNvPr id="34818" name="Picture 2" descr="C:\Users\Александра\Downloads\IMG_20210114_1828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550" y="2070100"/>
            <a:ext cx="573087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000" cap="none" smtClean="0">
                <a:effectLst/>
              </a:rPr>
              <a:t>Трудности в работе с пластилином</a:t>
            </a:r>
            <a:br>
              <a:rPr lang="ru-RU" sz="3000" cap="none" smtClean="0">
                <a:effectLst/>
              </a:rPr>
            </a:br>
            <a:r>
              <a:rPr lang="ru-RU" sz="3000" cap="none" smtClean="0">
                <a:effectLst/>
              </a:rPr>
              <a:t> у детей с ОВЗ</a:t>
            </a:r>
            <a:br>
              <a:rPr lang="ru-RU" sz="3000" cap="none" smtClean="0">
                <a:effectLst/>
              </a:rPr>
            </a:br>
            <a:endParaRPr lang="ru-RU" sz="3000" cap="none" smtClean="0">
              <a:effectLst/>
            </a:endParaRP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200" smtClean="0">
                <a:effectLst/>
                <a:latin typeface="Times New Roman" pitchFamily="18" charset="0"/>
              </a:rPr>
              <a:t>Физические дефекты (гипертонус или гипотонус мышц);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effectLst/>
                <a:latin typeface="Times New Roman" pitchFamily="18" charset="0"/>
              </a:rPr>
              <a:t>Цветовая дезориентация; 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effectLst/>
                <a:latin typeface="Times New Roman" pitchFamily="18" charset="0"/>
              </a:rPr>
              <a:t>Отсутствие замысла, выполнение работы по образцу; 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effectLst/>
                <a:latin typeface="Times New Roman" pitchFamily="18" charset="0"/>
              </a:rPr>
              <a:t>Использование в лепке стереотипов (только «колбаски» или «шарики»);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effectLst/>
                <a:latin typeface="Times New Roman" pitchFamily="18" charset="0"/>
              </a:rPr>
              <a:t>Не видят значения мелких деталей.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1900" smtClean="0">
                <a:effectLst/>
              </a:rPr>
              <a:t> </a:t>
            </a:r>
          </a:p>
          <a:p>
            <a:endParaRPr lang="ru-RU" smtClean="0">
              <a:effectLst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 bwMode="auto">
          <a:xfrm>
            <a:off x="914400" y="188913"/>
            <a:ext cx="10353675" cy="13255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</a:rPr>
              <a:t>Результативность техники пластилинографии с детьми с ОВЗ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1557338"/>
            <a:ext cx="10353675" cy="48434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effectLst/>
                <a:latin typeface="Times New Roman" pitchFamily="18" charset="0"/>
              </a:rPr>
              <a:t>Улучшились показатели мышления, памяти, внимания, восприятия,  речевого развития;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effectLst/>
                <a:latin typeface="Times New Roman" pitchFamily="18" charset="0"/>
              </a:rPr>
              <a:t>Появились положительные навыки коммуникативного общения со взрослыми, развивается умение продуктивно общаться в группах;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effectLst/>
                <a:latin typeface="Times New Roman" pitchFamily="18" charset="0"/>
              </a:rPr>
              <a:t>У детей  развивается устойчивый интерес к продуктивным видам деятельности;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effectLst/>
                <a:latin typeface="Times New Roman" pitchFamily="18" charset="0"/>
              </a:rPr>
              <a:t>Наблюдается положительная динамика в развитии общей и мелкой моторики, движения пальцев стали более координированными, точными.</a:t>
            </a:r>
          </a:p>
          <a:p>
            <a:endParaRPr lang="ru-RU" sz="2800" smtClean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 bwMode="auto">
          <a:xfrm>
            <a:off x="914400" y="609600"/>
            <a:ext cx="10353675" cy="36623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b="0" cap="none" smtClean="0">
                <a:effectLst/>
                <a:latin typeface="Times New Roman" pitchFamily="18" charset="0"/>
              </a:rPr>
              <a:t/>
            </a:r>
            <a:br>
              <a:rPr lang="ru-RU" sz="3200" b="0" cap="none" smtClean="0">
                <a:effectLst/>
                <a:latin typeface="Times New Roman" pitchFamily="18" charset="0"/>
              </a:rPr>
            </a:br>
            <a:r>
              <a:rPr lang="ru-RU" sz="3200" b="0" cap="none" smtClean="0">
                <a:effectLst/>
                <a:latin typeface="Times New Roman" pitchFamily="18" charset="0"/>
              </a:rPr>
              <a:t/>
            </a:r>
            <a:br>
              <a:rPr lang="ru-RU" sz="3200" b="0" cap="none" smtClean="0">
                <a:effectLst/>
                <a:latin typeface="Times New Roman" pitchFamily="18" charset="0"/>
              </a:rPr>
            </a:br>
            <a:r>
              <a:rPr lang="ru-RU" sz="3200" b="0" cap="none" smtClean="0">
                <a:effectLst/>
                <a:latin typeface="Times New Roman" pitchFamily="18" charset="0"/>
              </a:rPr>
              <a:t>«Обучение старших дошкольников приемам складывания бумаги в технике «Оригами», как средство развития познавательной активности детей с ОВЗ»</a:t>
            </a:r>
            <a:r>
              <a:rPr lang="ru-RU" sz="3200" cap="none" smtClean="0">
                <a:effectLst/>
                <a:latin typeface="Times New Roman" pitchFamily="18" charset="0"/>
              </a:rPr>
              <a:t/>
            </a:r>
            <a:br>
              <a:rPr lang="ru-RU" sz="3200" cap="none" smtClean="0">
                <a:effectLst/>
                <a:latin typeface="Times New Roman" pitchFamily="18" charset="0"/>
              </a:rPr>
            </a:br>
            <a:endParaRPr lang="ru-RU" sz="3200" cap="none" smtClean="0">
              <a:effectLst/>
              <a:latin typeface="Times New Roman" pitchFamily="18" charset="0"/>
            </a:endParaRP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737100"/>
            <a:ext cx="10353675" cy="10541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>
              <a:buFont typeface="Arial" charset="0"/>
              <a:buNone/>
            </a:pPr>
            <a:r>
              <a:rPr lang="ru-RU" sz="2400" smtClean="0">
                <a:effectLst/>
                <a:latin typeface="Times" pitchFamily="18" charset="0"/>
              </a:rPr>
              <a:t>Воспитатель</a:t>
            </a:r>
          </a:p>
          <a:p>
            <a:pPr algn="r">
              <a:buFont typeface="Arial" charset="0"/>
              <a:buNone/>
            </a:pPr>
            <a:r>
              <a:rPr lang="ru-RU" sz="2400" smtClean="0">
                <a:effectLst/>
                <a:latin typeface="Times" pitchFamily="18" charset="0"/>
              </a:rPr>
              <a:t>Гусева Наталья Евгеньевна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7575" y="666750"/>
            <a:ext cx="9790113" cy="54483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effectLst/>
                <a:latin typeface="Times New Roman" pitchFamily="18" charset="0"/>
                <a:cs typeface="Times New Roman" pitchFamily="18" charset="0"/>
              </a:rPr>
              <a:t> «Что такое познавательная активность»</a:t>
            </a:r>
            <a:r>
              <a:rPr lang="ru-RU" sz="3200" cap="none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cap="none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200" cap="none" smtClean="0">
                <a:effectLst/>
                <a:latin typeface="Calibri" pitchFamily="34" charset="0"/>
                <a:cs typeface="Times New Roman" pitchFamily="18" charset="0"/>
              </a:rPr>
              <a:t/>
            </a:r>
            <a:br>
              <a:rPr lang="ru-RU" sz="3200" cap="none" smtClean="0">
                <a:effectLst/>
                <a:latin typeface="Calibri" pitchFamily="34" charset="0"/>
                <a:cs typeface="Times New Roman" pitchFamily="18" charset="0"/>
              </a:rPr>
            </a:br>
            <a:r>
              <a:rPr lang="ru-RU" sz="3200" cap="none" smtClean="0">
                <a:effectLst/>
                <a:latin typeface="Calibri" pitchFamily="34" charset="0"/>
                <a:cs typeface="Times New Roman" pitchFamily="18" charset="0"/>
              </a:rPr>
              <a:t/>
            </a:r>
            <a:br>
              <a:rPr lang="ru-RU" sz="3200" cap="none" smtClean="0">
                <a:effectLst/>
                <a:latin typeface="Calibri" pitchFamily="34" charset="0"/>
                <a:cs typeface="Times New Roman" pitchFamily="18" charset="0"/>
              </a:rPr>
            </a:br>
            <a:r>
              <a:rPr lang="ru-RU" sz="3200" cap="none" smtClean="0">
                <a:effectLst/>
                <a:latin typeface="Calibri" pitchFamily="34" charset="0"/>
                <a:cs typeface="Times New Roman" pitchFamily="18" charset="0"/>
              </a:rPr>
              <a:t/>
            </a:r>
            <a:br>
              <a:rPr lang="ru-RU" sz="3200" cap="none" smtClean="0">
                <a:effectLst/>
                <a:latin typeface="Calibri" pitchFamily="34" charset="0"/>
                <a:cs typeface="Times New Roman" pitchFamily="18" charset="0"/>
              </a:rPr>
            </a:br>
            <a:r>
              <a:rPr lang="ru-RU" sz="3200" cap="none" smtClean="0">
                <a:effectLst/>
                <a:latin typeface="Calibri" pitchFamily="34" charset="0"/>
                <a:cs typeface="Times New Roman" pitchFamily="18" charset="0"/>
              </a:rPr>
              <a:t/>
            </a:r>
            <a:br>
              <a:rPr lang="ru-RU" sz="3200" cap="none" smtClean="0">
                <a:effectLst/>
                <a:latin typeface="Calibri" pitchFamily="34" charset="0"/>
                <a:cs typeface="Times New Roman" pitchFamily="18" charset="0"/>
              </a:rPr>
            </a:br>
            <a:r>
              <a:rPr lang="ru-RU" sz="3200" cap="none" smtClean="0">
                <a:effectLst/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cap="none" smtClean="0">
                <a:effectLst/>
                <a:latin typeface="Times New Roman" pitchFamily="18" charset="0"/>
              </a:rPr>
              <a:t>Учитель – дефектолог </a:t>
            </a:r>
            <a:br>
              <a:rPr lang="ru-RU" sz="2400" cap="none" smtClean="0">
                <a:effectLst/>
                <a:latin typeface="Times New Roman" pitchFamily="18" charset="0"/>
              </a:rPr>
            </a:br>
            <a:r>
              <a:rPr lang="ru-RU" sz="2400" cap="none" smtClean="0">
                <a:effectLst/>
                <a:latin typeface="Times New Roman" pitchFamily="18" charset="0"/>
              </a:rPr>
              <a:t>Варфоломеева Анна Константиновна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600" cap="none" smtClean="0">
                <a:effectLst/>
                <a:latin typeface="Times New Roman" pitchFamily="18" charset="0"/>
              </a:rPr>
              <a:t>Оригами - японское искусство </a:t>
            </a:r>
            <a:br>
              <a:rPr lang="ru-RU" sz="3600" cap="none" smtClean="0">
                <a:effectLst/>
                <a:latin typeface="Times New Roman" pitchFamily="18" charset="0"/>
              </a:rPr>
            </a:br>
            <a:r>
              <a:rPr lang="ru-RU" sz="3600" cap="none" smtClean="0">
                <a:effectLst/>
                <a:latin typeface="Times New Roman" pitchFamily="18" charset="0"/>
              </a:rPr>
              <a:t>складывания бумаги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endParaRPr lang="ru-RU" sz="2400" smtClean="0">
              <a:effectLst/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effectLst/>
                <a:latin typeface="Times New Roman" pitchFamily="18" charset="0"/>
              </a:rPr>
              <a:t>Оно привлекло наше внимание, так как является не только увлекательным способом проведения досуга, но и средством решения многих педагогических задач, в том числе и коррекционных, что особо ценно для воспитателей и воспитанников логопедической группы.</a:t>
            </a:r>
            <a:r>
              <a:rPr lang="ru-RU" sz="2400" b="1" smtClean="0">
                <a:effectLst/>
                <a:latin typeface="Times New Roman" pitchFamily="18" charset="0"/>
              </a:rPr>
              <a:t> </a:t>
            </a:r>
            <a:endParaRPr lang="ru-RU" sz="2400" smtClean="0">
              <a:effectLst/>
              <a:latin typeface="Times New Roman" pitchFamily="18" charset="0"/>
            </a:endParaRPr>
          </a:p>
          <a:p>
            <a:pPr eaLnBrk="1" hangingPunct="1"/>
            <a:endParaRPr lang="ru-RU" sz="2400" smtClean="0">
              <a:effectLst/>
              <a:latin typeface="Times New Roman" pitchFamily="18" charset="0"/>
            </a:endParaRPr>
          </a:p>
          <a:p>
            <a:endParaRPr lang="ru-RU" sz="2400" smtClean="0">
              <a:effectLst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600" cap="none" smtClean="0">
                <a:effectLst/>
                <a:latin typeface="Times New Roman" pitchFamily="18" charset="0"/>
              </a:rPr>
              <a:t>Как же проводить занятия по оригами с детьми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800" smtClean="0">
                <a:effectLst/>
                <a:latin typeface="Times New Roman" pitchFamily="18" charset="0"/>
              </a:rPr>
              <a:t>Этот вопрос является одним из главных проблем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>
                <a:effectLst/>
                <a:latin typeface="Times New Roman" pitchFamily="18" charset="0"/>
              </a:rPr>
              <a:t>недостаточно разработано методическое обеспечение для работы с бумагой;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>
                <a:effectLst/>
                <a:latin typeface="Times New Roman" pitchFamily="18" charset="0"/>
              </a:rPr>
              <a:t>любая образовательная программа детского сада  имеет недостаточный объём возможного использования бумаги как материала для конструирования.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2800" smtClean="0">
              <a:effectLst/>
              <a:latin typeface="Times New Roman" pitchFamily="18" charset="0"/>
            </a:endParaRPr>
          </a:p>
          <a:p>
            <a:endParaRPr lang="ru-RU" sz="2800" smtClean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000" cap="none" smtClean="0">
                <a:effectLst/>
                <a:latin typeface="Times New Roman" pitchFamily="18" charset="0"/>
              </a:rPr>
              <a:t>Проблемы детей с ОВЗ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2800" smtClean="0">
                <a:effectLst/>
                <a:latin typeface="Times New Roman" pitchFamily="18" charset="0"/>
              </a:rPr>
              <a:t>Значительное отставание в развитии психических процессов;</a:t>
            </a:r>
          </a:p>
          <a:p>
            <a:r>
              <a:rPr lang="ru-RU" sz="2800" smtClean="0">
                <a:effectLst/>
                <a:latin typeface="Times New Roman" pitchFamily="18" charset="0"/>
              </a:rPr>
              <a:t>Ограниченность речевого опыта и несовершенство речевых средств;</a:t>
            </a:r>
          </a:p>
          <a:p>
            <a:r>
              <a:rPr lang="ru-RU" sz="2800" smtClean="0">
                <a:effectLst/>
                <a:latin typeface="Times New Roman" pitchFamily="18" charset="0"/>
              </a:rPr>
              <a:t>Трудности в ориентировке в пространстве;</a:t>
            </a:r>
          </a:p>
          <a:p>
            <a:r>
              <a:rPr lang="ru-RU" sz="2800" smtClean="0">
                <a:effectLst/>
                <a:latin typeface="Times New Roman" pitchFamily="18" charset="0"/>
              </a:rPr>
              <a:t>Слабое развитие мелкой моторике пальцев рук.</a:t>
            </a:r>
          </a:p>
          <a:p>
            <a:endParaRPr lang="ru-RU" sz="2800" smtClean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600" cap="none" smtClean="0">
                <a:effectLst/>
                <a:latin typeface="Times New Roman" pitchFamily="18" charset="0"/>
              </a:rPr>
              <a:t>Оригами – дидактическая игра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smtClean="0">
                <a:effectLst/>
                <a:latin typeface="Times New Roman" pitchFamily="18" charset="0"/>
              </a:rPr>
              <a:t>развивает фантазию и изобретательность;</a:t>
            </a:r>
          </a:p>
          <a:p>
            <a:pPr eaLnBrk="1" hangingPunct="1"/>
            <a:r>
              <a:rPr lang="ru-RU" sz="3200" smtClean="0">
                <a:effectLst/>
                <a:latin typeface="Times New Roman" pitchFamily="18" charset="0"/>
              </a:rPr>
              <a:t>логику и пространственное мышление; </a:t>
            </a:r>
          </a:p>
          <a:p>
            <a:pPr eaLnBrk="1" hangingPunct="1"/>
            <a:r>
              <a:rPr lang="ru-RU" sz="3200" smtClean="0">
                <a:effectLst/>
                <a:latin typeface="Times New Roman" pitchFamily="18" charset="0"/>
              </a:rPr>
              <a:t>воображение и интеллект;</a:t>
            </a:r>
          </a:p>
          <a:p>
            <a:pPr eaLnBrk="1" hangingPunct="1"/>
            <a:r>
              <a:rPr lang="ru-RU" sz="3200" smtClean="0">
                <a:effectLst/>
                <a:latin typeface="Times New Roman" pitchFamily="18" charset="0"/>
              </a:rPr>
              <a:t>при складывании фигурок одновременно работают обе руки и занятие оригами гармонизирует работу полушарий мозга.</a:t>
            </a:r>
          </a:p>
          <a:p>
            <a:pPr eaLnBrk="1" hangingPunct="1"/>
            <a:endParaRPr lang="ru-RU" sz="3200" smtClean="0">
              <a:effectLst/>
              <a:latin typeface="Times New Roman" pitchFamily="18" charset="0"/>
            </a:endParaRPr>
          </a:p>
          <a:p>
            <a:endParaRPr lang="ru-RU" sz="3200" smtClean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cap="none" smtClean="0">
                <a:effectLst/>
                <a:latin typeface="Times New Roman" pitchFamily="18" charset="0"/>
              </a:rPr>
              <a:t>Мы начали работу с детьми </a:t>
            </a:r>
            <a:br>
              <a:rPr lang="ru-RU" sz="3200" cap="none" smtClean="0">
                <a:effectLst/>
                <a:latin typeface="Times New Roman" pitchFamily="18" charset="0"/>
              </a:rPr>
            </a:br>
            <a:r>
              <a:rPr lang="ru-RU" sz="3200" cap="none" smtClean="0">
                <a:effectLst/>
                <a:latin typeface="Times New Roman" pitchFamily="18" charset="0"/>
              </a:rPr>
              <a:t>по освоению техники  оригами </a:t>
            </a:r>
            <a:br>
              <a:rPr lang="ru-RU" sz="3200" cap="none" smtClean="0">
                <a:effectLst/>
                <a:latin typeface="Times New Roman" pitchFamily="18" charset="0"/>
              </a:rPr>
            </a:br>
            <a:r>
              <a:rPr lang="ru-RU" sz="3200" cap="none" smtClean="0">
                <a:effectLst/>
                <a:latin typeface="Times New Roman" pitchFamily="18" charset="0"/>
              </a:rPr>
              <a:t>с самых простых поделок</a:t>
            </a:r>
          </a:p>
        </p:txBody>
      </p:sp>
      <p:pic>
        <p:nvPicPr>
          <p:cNvPr id="41986" name="Содержимое 3" descr="20210115_093044.jpg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5550" y="2095500"/>
            <a:ext cx="7772400" cy="452278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600" cap="none" smtClean="0">
                <a:effectLst/>
                <a:latin typeface="Times New Roman" pitchFamily="18" charset="0"/>
              </a:rPr>
              <a:t>Усложнение изготовления поделок</a:t>
            </a:r>
          </a:p>
        </p:txBody>
      </p:sp>
      <p:pic>
        <p:nvPicPr>
          <p:cNvPr id="43010" name="Содержимое 3" descr="20201113_161433.jpg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6075" y="1863725"/>
            <a:ext cx="6670675" cy="46386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600" cap="none" smtClean="0">
                <a:effectLst/>
                <a:latin typeface="Times New Roman" pitchFamily="18" charset="0"/>
              </a:rPr>
              <a:t>Складывание птиц</a:t>
            </a:r>
          </a:p>
        </p:txBody>
      </p:sp>
      <p:pic>
        <p:nvPicPr>
          <p:cNvPr id="44034" name="Содержимое 3" descr="20200902_103747.jpg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98825" y="1631950"/>
            <a:ext cx="4932363" cy="497205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000" cap="none" smtClean="0">
                <a:effectLst/>
                <a:latin typeface="Times New Roman" pitchFamily="18" charset="0"/>
              </a:rPr>
              <a:t>Поделка «Дом»</a:t>
            </a:r>
          </a:p>
        </p:txBody>
      </p:sp>
      <p:pic>
        <p:nvPicPr>
          <p:cNvPr id="45058" name="Содержимое 3" descr="20201226_140444.jpg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3038" y="1762125"/>
            <a:ext cx="6727825" cy="484187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600" cap="none" smtClean="0">
                <a:effectLst/>
                <a:latin typeface="Times New Roman" pitchFamily="18" charset="0"/>
              </a:rPr>
              <a:t>«Кошка с котёнком»</a:t>
            </a:r>
          </a:p>
        </p:txBody>
      </p:sp>
      <p:pic>
        <p:nvPicPr>
          <p:cNvPr id="46082" name="Содержимое 3" descr="20201124_132841.jpg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9100" y="1703388"/>
            <a:ext cx="6248400" cy="47402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600" cap="none" smtClean="0">
                <a:effectLst/>
                <a:latin typeface="Georgia" pitchFamily="18" charset="0"/>
              </a:rPr>
              <a:t>Оригами для ребенка - это фокус, чудо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effectLst/>
                <a:latin typeface="Georgia" pitchFamily="18" charset="0"/>
              </a:rPr>
              <a:t>за считанные минуты ребенок может оживить немой лист бумаги, превратить его в цветы, </a:t>
            </a:r>
            <a:r>
              <a:rPr lang="ru-RU" sz="2400" smtClean="0">
                <a:effectLst/>
                <a:latin typeface="Times New Roman" pitchFamily="18" charset="0"/>
              </a:rPr>
              <a:t>причудливых птиц, животных;</a:t>
            </a:r>
          </a:p>
          <a:p>
            <a:pPr eaLnBrk="1" hangingPunct="1">
              <a:buFont typeface="Arial" charset="0"/>
              <a:buNone/>
            </a:pPr>
            <a:endParaRPr lang="ru-RU" sz="2400" smtClean="0">
              <a:effectLst/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effectLst/>
                <a:latin typeface="Times New Roman" pitchFamily="18" charset="0"/>
              </a:rPr>
              <a:t> заряженный положительными эмоциями результат труда способствует развитию позитивной мотивации ребенка на продуктивную деятельность;</a:t>
            </a:r>
          </a:p>
          <a:p>
            <a:pPr eaLnBrk="1" hangingPunct="1">
              <a:buFont typeface="Wingdings" pitchFamily="2" charset="2"/>
              <a:buChar char="ü"/>
            </a:pPr>
            <a:endParaRPr lang="ru-RU" sz="2400" smtClean="0">
              <a:effectLst/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effectLst/>
                <a:latin typeface="Times New Roman" pitchFamily="18" charset="0"/>
              </a:rPr>
              <a:t>систематические занятия с ребёнком оригами – гарантируют его всестороннее развитие и успешную подготовку к обучению.</a:t>
            </a:r>
          </a:p>
          <a:p>
            <a:pPr eaLnBrk="1" hangingPunct="1"/>
            <a:endParaRPr lang="ru-RU" sz="2400" smtClean="0">
              <a:effectLst/>
              <a:latin typeface="Times New Roman" pitchFamily="18" charset="0"/>
            </a:endParaRPr>
          </a:p>
          <a:p>
            <a:endParaRPr lang="ru-RU" sz="2400" smtClean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600" cap="none" smtClean="0">
                <a:effectLst/>
                <a:latin typeface="Times New Roman" pitchFamily="18" charset="0"/>
                <a:cs typeface="Times New Roman" pitchFamily="18" charset="0"/>
              </a:rPr>
              <a:t>ПОЗНАВАТЕЛЬНАЯ АКТИВНОСТЬ </a:t>
            </a:r>
            <a:endParaRPr lang="ru-RU" cap="none" smtClean="0">
              <a:effectLst>
                <a:outerShdw blurRad="38100" dist="38100" dir="2700000" algn="tl">
                  <a:srgbClr val="2A5B7F"/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12950"/>
            <a:ext cx="10353675" cy="43624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240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  <a:t>Стремление к наиболее полному познанию предметов и явлений окружающего мира;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  <a:t> Сложное личностное образование, которое складывается под влиянием самых разнообразных факторов, как субъективных, так и объективных;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ru-RU" sz="2800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</a:rPr>
              <a:t>Л</a:t>
            </a:r>
            <a:r>
              <a:rPr lang="ru-RU" sz="2800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ичностное образование, влияющее не только на уровень умственного развития, но и способствующее формированию нравственных качеств</a:t>
            </a:r>
            <a:r>
              <a:rPr lang="ru-RU" sz="2800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</a:rPr>
              <a:t>;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ru-RU" sz="2800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</a:rPr>
              <a:t>Б</a:t>
            </a:r>
            <a:r>
              <a:rPr lang="ru-RU" sz="2800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аза для успешного школьного обучения.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600" cap="none" smtClean="0">
                <a:effectLst/>
                <a:latin typeface="Times New Roman" pitchFamily="18" charset="0"/>
              </a:rPr>
              <a:t>«Зимний пейзаж»</a:t>
            </a:r>
          </a:p>
        </p:txBody>
      </p:sp>
      <p:pic>
        <p:nvPicPr>
          <p:cNvPr id="47106" name="Содержимое 3" descr="20201207_164825.jpg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7563" y="1703388"/>
            <a:ext cx="6932612" cy="482758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600" cap="none" smtClean="0">
                <a:effectLst/>
                <a:latin typeface="Times New Roman" pitchFamily="18" charset="0"/>
              </a:rPr>
              <a:t>В чем же развивающая функция этого искусства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914400" y="1746250"/>
            <a:ext cx="10353675" cy="40449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smtClean="0">
                <a:effectLst/>
                <a:latin typeface="Times New Roman" pitchFamily="18" charset="0"/>
              </a:rPr>
              <a:t>занятия оригами положительно влияют на развитие мышления;</a:t>
            </a:r>
          </a:p>
          <a:p>
            <a:pPr eaLnBrk="1" hangingPunct="1"/>
            <a:r>
              <a:rPr lang="ru-RU" sz="2800" smtClean="0">
                <a:effectLst/>
                <a:latin typeface="Times New Roman" pitchFamily="18" charset="0"/>
              </a:rPr>
              <a:t>изготовление фигурки из бумаги развивает воображение;</a:t>
            </a:r>
          </a:p>
          <a:p>
            <a:pPr eaLnBrk="1" hangingPunct="1"/>
            <a:r>
              <a:rPr lang="ru-RU" sz="2800" smtClean="0">
                <a:effectLst/>
                <a:latin typeface="Times New Roman" pitchFamily="18" charset="0"/>
              </a:rPr>
              <a:t>оригами развивает память;</a:t>
            </a:r>
          </a:p>
          <a:p>
            <a:pPr eaLnBrk="1" hangingPunct="1"/>
            <a:r>
              <a:rPr lang="ru-RU" sz="2800" smtClean="0">
                <a:effectLst/>
                <a:latin typeface="Times New Roman" pitchFamily="18" charset="0"/>
              </a:rPr>
              <a:t>ребенок тренирует внимание,складывая поделку из бумаги;</a:t>
            </a:r>
          </a:p>
          <a:p>
            <a:pPr eaLnBrk="1" hangingPunct="1"/>
            <a:r>
              <a:rPr lang="ru-RU" sz="2800" smtClean="0">
                <a:effectLst/>
                <a:latin typeface="Times New Roman" pitchFamily="18" charset="0"/>
              </a:rPr>
              <a:t>в процессе работы по оригами решаются  сложные математические задачи;</a:t>
            </a:r>
          </a:p>
          <a:p>
            <a:pPr eaLnBrk="1" hangingPunct="1"/>
            <a:r>
              <a:rPr lang="ru-RU" sz="2800" smtClean="0">
                <a:effectLst/>
                <a:latin typeface="Times New Roman" pitchFamily="18" charset="0"/>
              </a:rPr>
              <a:t>занятия оригами прекрасно развивают мелкую моторику рук.</a:t>
            </a:r>
          </a:p>
          <a:p>
            <a:endParaRPr lang="ru-RU" sz="2800" smtClean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 bwMode="auto">
          <a:xfrm>
            <a:off x="914400" y="609600"/>
            <a:ext cx="10353675" cy="33115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600" b="0" cap="none" smtClean="0">
                <a:effectLst/>
                <a:latin typeface="Times New Roman" pitchFamily="18" charset="0"/>
              </a:rPr>
              <a:t>Развитие познавательной активности детей с ОВЗ при изготовлении поделок из природного материала</a:t>
            </a:r>
          </a:p>
        </p:txBody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505325"/>
            <a:ext cx="10353675" cy="12858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>
              <a:buFont typeface="Arial" charset="0"/>
              <a:buNone/>
            </a:pPr>
            <a:r>
              <a:rPr lang="ru-RU" smtClean="0">
                <a:effectLst/>
                <a:latin typeface="Times" pitchFamily="18" charset="0"/>
              </a:rPr>
              <a:t>Воспитатель </a:t>
            </a:r>
          </a:p>
          <a:p>
            <a:pPr algn="r">
              <a:buFont typeface="Arial" charset="0"/>
              <a:buNone/>
            </a:pPr>
            <a:r>
              <a:rPr lang="ru-RU" smtClean="0">
                <a:effectLst/>
                <a:latin typeface="Times" pitchFamily="18" charset="0"/>
              </a:rPr>
              <a:t>Абрамова Екатерина Константиновна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600" b="0" cap="none" smtClean="0">
                <a:effectLst/>
              </a:rPr>
              <a:t>Развитие познавательной активности детей при изготовлении поделок из природного материала</a:t>
            </a:r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1806575"/>
            <a:ext cx="10353675" cy="39846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lnSpc>
                <a:spcPct val="100000"/>
              </a:lnSpc>
            </a:pPr>
            <a:r>
              <a:rPr lang="ru-RU" smtClean="0">
                <a:effectLst/>
                <a:latin typeface="Times New Roman" pitchFamily="18" charset="0"/>
              </a:rPr>
              <a:t>В процессе познавательно-практической деятельности дети исследуют окружающую среду;</a:t>
            </a:r>
          </a:p>
          <a:p>
            <a:pPr marL="381000" indent="-381000">
              <a:lnSpc>
                <a:spcPct val="100000"/>
              </a:lnSpc>
            </a:pPr>
            <a:r>
              <a:rPr lang="ru-RU" smtClean="0">
                <a:effectLst/>
                <a:latin typeface="Times New Roman" pitchFamily="18" charset="0"/>
              </a:rPr>
              <a:t>Природный материал является отличным побудителем развития фантазии и воображения;</a:t>
            </a:r>
          </a:p>
          <a:p>
            <a:pPr marL="381000" indent="-381000">
              <a:lnSpc>
                <a:spcPct val="100000"/>
              </a:lnSpc>
            </a:pPr>
            <a:r>
              <a:rPr lang="ru-RU" smtClean="0">
                <a:effectLst/>
                <a:latin typeface="Times New Roman" pitchFamily="18" charset="0"/>
              </a:rPr>
              <a:t>Развивается мелкая моторика рук, восприятие, мышление, интеллектуальная и творческая активность;</a:t>
            </a:r>
          </a:p>
          <a:p>
            <a:pPr marL="381000" indent="-381000">
              <a:lnSpc>
                <a:spcPct val="100000"/>
              </a:lnSpc>
            </a:pPr>
            <a:r>
              <a:rPr lang="ru-RU" smtClean="0">
                <a:effectLst/>
                <a:latin typeface="Times New Roman" pitchFamily="18" charset="0"/>
              </a:rPr>
              <a:t>Занимательность работы способствует развитию внимания – повышается его устойчивость, формируется произвольное внимание;</a:t>
            </a:r>
          </a:p>
          <a:p>
            <a:pPr marL="381000" indent="-381000">
              <a:lnSpc>
                <a:spcPct val="100000"/>
              </a:lnSpc>
            </a:pPr>
            <a:r>
              <a:rPr lang="ru-RU" smtClean="0">
                <a:effectLst/>
                <a:latin typeface="Times New Roman" pitchFamily="18" charset="0"/>
              </a:rPr>
              <a:t>Поделки из природного материала в большой мере удовлетворяют любознательность: в этом труде всегда есть новизна, творческое искание, возможность добиваться совершенных результатов;</a:t>
            </a:r>
          </a:p>
          <a:p>
            <a:pPr marL="381000" indent="-381000">
              <a:lnSpc>
                <a:spcPct val="100000"/>
              </a:lnSpc>
            </a:pPr>
            <a:r>
              <a:rPr lang="ru-RU" smtClean="0">
                <a:effectLst/>
                <a:latin typeface="Times New Roman" pitchFamily="18" charset="0"/>
              </a:rPr>
              <a:t>Способствует воспитанию характера: формируется целеустремленность, настойчивость, умение доводить начатое до конца.</a:t>
            </a:r>
            <a:endParaRPr lang="en-US" sz="1800" smtClean="0">
              <a:effectLst/>
              <a:latin typeface="Times New Roman" pitchFamily="18" charset="0"/>
            </a:endParaRPr>
          </a:p>
          <a:p>
            <a:pPr marL="381000" indent="-381000">
              <a:lnSpc>
                <a:spcPct val="100000"/>
              </a:lnSpc>
            </a:pPr>
            <a:endParaRPr lang="ru-RU" sz="1800" smtClean="0">
              <a:effectLst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b="0" cap="none" smtClean="0">
                <a:effectLst/>
                <a:latin typeface="Times New Roman" pitchFamily="18" charset="0"/>
              </a:rPr>
              <a:t>Недостатки работы с природным материалом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2400" smtClean="0">
                <a:effectLst/>
                <a:latin typeface="Times New Roman" pitchFamily="18" charset="0"/>
              </a:rPr>
              <a:t>Недооценка роли подготовительной работы;</a:t>
            </a:r>
          </a:p>
          <a:p>
            <a:r>
              <a:rPr lang="ru-RU" sz="2400" smtClean="0">
                <a:effectLst/>
                <a:latin typeface="Times New Roman" pitchFamily="18" charset="0"/>
              </a:rPr>
              <a:t>Редкое использование различных видов аппликации из природного материала и бесед о них вне занятий;</a:t>
            </a:r>
          </a:p>
          <a:p>
            <a:r>
              <a:rPr lang="ru-RU" sz="2400" smtClean="0">
                <a:effectLst/>
                <a:latin typeface="Times New Roman" pitchFamily="18" charset="0"/>
              </a:rPr>
              <a:t>Данный вид работы не включается в содержание самостоятельной творческой деятельности;</a:t>
            </a:r>
          </a:p>
          <a:p>
            <a:r>
              <a:rPr lang="ru-RU" sz="2400" smtClean="0">
                <a:effectLst/>
                <a:latin typeface="Times New Roman" pitchFamily="18" charset="0"/>
              </a:rPr>
              <a:t>Не создаются поисково-творческие ситуации;</a:t>
            </a:r>
          </a:p>
          <a:p>
            <a:r>
              <a:rPr lang="ru-RU" sz="2400" smtClean="0">
                <a:effectLst/>
                <a:latin typeface="Times New Roman" pitchFamily="18" charset="0"/>
              </a:rPr>
              <a:t>Работа по изготовлению поделок из природного материала часто носит подражательно-репродуктивный характер.</a:t>
            </a:r>
          </a:p>
          <a:p>
            <a:endParaRPr lang="ru-RU" sz="2400" smtClean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  <a:latin typeface="Arial" charset="0"/>
              </a:rPr>
              <a:t>Последовательность выполнения</a:t>
            </a:r>
            <a:br>
              <a:rPr lang="ru-RU" cap="none" smtClean="0">
                <a:effectLst/>
                <a:latin typeface="Arial" charset="0"/>
              </a:rPr>
            </a:br>
            <a:r>
              <a:rPr lang="ru-RU" cap="none" smtClean="0">
                <a:effectLst/>
                <a:latin typeface="Arial" charset="0"/>
              </a:rPr>
              <a:t> аппликаций из природного материала</a:t>
            </a:r>
          </a:p>
        </p:txBody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2400" smtClean="0">
                <a:effectLst/>
                <a:latin typeface="Times New Roman" pitchFamily="18" charset="0"/>
              </a:rPr>
              <a:t>Создание декоративный композиций на полоске, квадрате из целых нарезанных листьев;</a:t>
            </a:r>
          </a:p>
          <a:p>
            <a:r>
              <a:rPr lang="ru-RU" sz="2400" smtClean="0">
                <a:effectLst/>
                <a:latin typeface="Times New Roman" pitchFamily="18" charset="0"/>
              </a:rPr>
              <a:t>Изображение предметов из одного или нескольких целых листочков;</a:t>
            </a:r>
          </a:p>
          <a:p>
            <a:r>
              <a:rPr lang="ru-RU" sz="2400" smtClean="0">
                <a:effectLst/>
                <a:latin typeface="Times New Roman" pitchFamily="18" charset="0"/>
              </a:rPr>
              <a:t>Изображение предметов из деталей, часть которых получены приемом разрезания листочка по прямой линии;</a:t>
            </a:r>
          </a:p>
          <a:p>
            <a:r>
              <a:rPr lang="ru-RU" sz="2400" smtClean="0">
                <a:effectLst/>
                <a:latin typeface="Times New Roman" pitchFamily="18" charset="0"/>
              </a:rPr>
              <a:t>Создание сюжетных композиций.</a:t>
            </a:r>
          </a:p>
          <a:p>
            <a:endParaRPr lang="ru-RU" sz="2400" smtClean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b="0" cap="none" smtClean="0">
                <a:effectLst/>
              </a:rPr>
              <a:t>Творческие работы детей на начальном этапе</a:t>
            </a:r>
          </a:p>
        </p:txBody>
      </p:sp>
      <p:pic>
        <p:nvPicPr>
          <p:cNvPr id="54274" name="Объект 5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6150" y="1892300"/>
            <a:ext cx="3714750" cy="4014788"/>
          </a:xfrm>
        </p:spPr>
      </p:pic>
      <p:pic>
        <p:nvPicPr>
          <p:cNvPr id="54275" name="Объект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825625"/>
            <a:ext cx="42513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b="0" cap="none" smtClean="0">
                <a:effectLst/>
                <a:latin typeface="Times New Roman" pitchFamily="18" charset="0"/>
              </a:rPr>
              <a:t>Творческие работы детей на заключительном этапе</a:t>
            </a:r>
          </a:p>
        </p:txBody>
      </p:sp>
      <p:pic>
        <p:nvPicPr>
          <p:cNvPr id="55298" name="Объект 5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7013" y="2008188"/>
            <a:ext cx="3525837" cy="4000500"/>
          </a:xfrm>
        </p:spPr>
      </p:pic>
      <p:pic>
        <p:nvPicPr>
          <p:cNvPr id="55299" name="Объект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3263" y="2022475"/>
            <a:ext cx="34194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/>
          <p:cNvSpPr>
            <a:spLocks noGrp="1"/>
          </p:cNvSpPr>
          <p:nvPr>
            <p:ph type="body" idx="1"/>
          </p:nvPr>
        </p:nvSpPr>
        <p:spPr bwMode="auto">
          <a:xfrm>
            <a:off x="958850" y="1136650"/>
            <a:ext cx="10353675" cy="43640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r>
              <a:rPr lang="ru-RU" altLang="ru-RU" sz="5400" b="1" smtClean="0">
                <a:solidFill>
                  <a:srgbClr val="E5FC0E"/>
                </a:solidFill>
                <a:effectLst/>
                <a:latin typeface="Times New Roman" pitchFamily="18" charset="0"/>
              </a:rPr>
              <a:t>Спасибо за внимание!</a:t>
            </a:r>
            <a:endParaRPr lang="ru-RU" sz="5400" b="1" smtClean="0">
              <a:solidFill>
                <a:srgbClr val="E5FC0E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Содержимое 3" descr="AG00373_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6925" y="3316288"/>
            <a:ext cx="2857500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cap="none" smtClean="0">
                <a:effectLst/>
                <a:latin typeface="Times New Roman" pitchFamily="18" charset="0"/>
                <a:cs typeface="Times New Roman" pitchFamily="18" charset="0"/>
              </a:rPr>
              <a:t>Т.М. ЗЕМЛЯНУХИНА, М.И. ЛИСИНА, Ш.А. АМОНАШВИЛИ, М.А. ДАНИЛОВ, Г.И. ЩУКИНА И ДРУГИЕ</a:t>
            </a:r>
            <a:endParaRPr lang="ru-RU" sz="3200" cap="none" smtClean="0">
              <a:effectLst>
                <a:outerShdw blurRad="38100" dist="38100" dir="2700000" algn="tl">
                  <a:srgbClr val="2A5B7F"/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376363" y="1917700"/>
            <a:ext cx="9891712" cy="38544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None/>
              <a:defRPr/>
            </a:pPr>
            <a:endParaRPr lang="ru-RU" sz="180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3200" smtClean="0">
                <a:effectLst/>
                <a:latin typeface="Times New Roman" pitchFamily="18" charset="0"/>
                <a:cs typeface="Times New Roman" pitchFamily="18" charset="0"/>
              </a:rPr>
              <a:t>«… там, где ограничивается творчество и самостоятельность детей, знания, как правило, усваиваются формально, то есть дети не осознают их, и познавательная активность остается на низком уровне»</a:t>
            </a:r>
            <a:endParaRPr lang="ru-RU" sz="3200" smtClean="0">
              <a:effectLst>
                <a:outerShdw blurRad="38100" dist="38100" dir="2700000" algn="tl">
                  <a:srgbClr val="2A5B7F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3" y="168275"/>
            <a:ext cx="10353675" cy="13255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cap="none" smtClean="0">
                <a:effectLst/>
                <a:latin typeface="Times New Roman" pitchFamily="18" charset="0"/>
                <a:cs typeface="Times New Roman" pitchFamily="18" charset="0"/>
              </a:rPr>
              <a:t>ОСОБЕННОСТИ РАЗВИТИЯ ДЕТЕЙ С ОВЗ</a:t>
            </a:r>
            <a:endParaRPr lang="ru-RU" sz="2800" cap="none" smtClean="0">
              <a:effectLst>
                <a:outerShdw blurRad="38100" dist="38100" dir="2700000" algn="tl">
                  <a:srgbClr val="2A5B7F"/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1175" y="1204913"/>
            <a:ext cx="10756900" cy="54975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	</a:t>
            </a:r>
            <a:r>
              <a:rPr lang="ru-RU" sz="2400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недостаточная полнота и точность восприятия, связанная с нарушением внимания, механизмов произвольности;</a:t>
            </a:r>
          </a:p>
          <a:p>
            <a:pPr eaLnBrk="1" hangingPunct="1">
              <a:defRPr/>
            </a:pPr>
            <a:r>
              <a:rPr lang="ru-RU" sz="2400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	замедленность восприятия и переработки информации;</a:t>
            </a:r>
          </a:p>
          <a:p>
            <a:pPr eaLnBrk="1" hangingPunct="1">
              <a:defRPr/>
            </a:pPr>
            <a:r>
              <a:rPr lang="ru-RU" sz="2400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	низкий уровень аналитического восприятия (ребенок не обдумывает информацию, которую воспринимает, «вижу, но не думаю»);</a:t>
            </a:r>
          </a:p>
          <a:p>
            <a:pPr eaLnBrk="1" hangingPunct="1">
              <a:defRPr/>
            </a:pPr>
            <a:r>
              <a:rPr lang="ru-RU" sz="2400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	сниженная активность восприятия (нарушена функция поиска, ребенок не пытается всмотреться, материал воспринимается поверхностно);</a:t>
            </a:r>
          </a:p>
          <a:p>
            <a:pPr eaLnBrk="1" hangingPunct="1">
              <a:defRPr/>
            </a:pPr>
            <a:r>
              <a:rPr lang="ru-RU" sz="2400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	несформированность познавательной, поисковой мотивации, незрелость эмоционально-волевой сферы;</a:t>
            </a:r>
          </a:p>
          <a:p>
            <a:pPr eaLnBrk="1" hangingPunct="1">
              <a:defRPr/>
            </a:pPr>
            <a:r>
              <a:rPr lang="ru-RU" sz="2400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	низкая мыслительная активность, «бездумный» стиль работы; </a:t>
            </a:r>
          </a:p>
          <a:p>
            <a:pPr eaLnBrk="1" hangingPunct="1">
              <a:defRPr/>
            </a:pPr>
            <a:r>
              <a:rPr lang="ru-RU" sz="2400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	стереотипность мышления, его шаблонность.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smtClean="0">
              <a:effectLst>
                <a:outerShdw blurRad="38100" dist="38100" dir="2700000" algn="tl">
                  <a:srgbClr val="2A5B7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63" y="647700"/>
            <a:ext cx="10353675" cy="13271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ХУДОЖЕСТВЕННЫЙ РУЧНОЙ ТРУД – </a:t>
            </a:r>
            <a:br>
              <a:rPr lang="ru-RU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</a:br>
            <a:r>
              <a:rPr lang="ru-RU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это развитие</a:t>
            </a:r>
            <a:r>
              <a:rPr lang="ru-RU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95500"/>
            <a:ext cx="10353675" cy="4078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ru-RU" sz="3300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произвольности внимания;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sz="3300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концентрации, активности восприятия;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sz="3300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мыслительных операций, таких как анализ, сравнение, обобщение;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sz="3300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зрительно-моторной координации;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sz="3300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мелкой моторики</a:t>
            </a:r>
            <a:r>
              <a:rPr lang="ru-RU" sz="3300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311150"/>
            <a:ext cx="10542587" cy="4556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000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КОРРЕКЦИОННЫЕ ЗАДАЧИ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260475"/>
            <a:ext cx="10706100" cy="50895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Учить обследовать предметы и их части, величину и расположение частей в предмете;</a:t>
            </a: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Формировать представления о цвете, форме, величине, о пространственной ориентировке;</a:t>
            </a: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Учить сравнивать предметы, явления;</a:t>
            </a: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Выделять в них общее и различное, объединять предметы по сходству;</a:t>
            </a: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Развивать речь детей (названия форм, цветов и их оттенков, пространственных обозначений способствуют обогащению словаря);</a:t>
            </a: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Расширять знания о качестве и возможностях материалов, мотивировать овладеть особенностями мастерства, приобщать к декоративно-прикладному искусству;</a:t>
            </a: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Развивать произвольность психической деятельности в целом;</a:t>
            </a: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Воспитывать целеустремленность, настойчивость в достижении цели.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3" y="257175"/>
            <a:ext cx="10353675" cy="155892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3200" cap="none" smtClean="0">
                <a:effectLst/>
                <a:latin typeface="Times New Roman" pitchFamily="18" charset="0"/>
                <a:cs typeface="Times New Roman" pitchFamily="18" charset="0"/>
              </a:rPr>
              <a:t>УСЛОВИЯ УСПЕШНОГО ФОРМИРОВАНИЯ ПОЗНАВАТЕЛЬНОЙ АКТИВНОСТИ У ДОШКОЛЬНИКА</a:t>
            </a:r>
            <a:endParaRPr lang="ru-RU" sz="3200" cap="none" smtClean="0">
              <a:effectLst>
                <a:outerShdw blurRad="38100" dist="38100" dir="2700000" algn="tl">
                  <a:srgbClr val="2A5B7F"/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46263"/>
            <a:ext cx="10353675" cy="45243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Интеграционный подход к содержанию и приемам организации педагогического процесса;</a:t>
            </a:r>
          </a:p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Учёт индивидуальных особенностей и возможностей ребёнка;</a:t>
            </a:r>
          </a:p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Использование методов в реальном процессе обучения в совокупности, в различных комбинациях друг с другом, а не изолированно;</a:t>
            </a:r>
          </a:p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Выбор ведущего метода и к нему необходимых приёмов.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76363" y="1200150"/>
            <a:ext cx="9639300" cy="4700588"/>
          </a:xfrm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4300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«Я СЛЫШУ И ЗАБЫВАЮ.</a:t>
            </a:r>
            <a:br>
              <a:rPr lang="ru-RU" sz="4300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</a:br>
            <a:r>
              <a:rPr lang="ru-RU" sz="4300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/>
            </a:r>
            <a:br>
              <a:rPr lang="ru-RU" sz="4300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</a:br>
            <a:r>
              <a:rPr lang="ru-RU" sz="4300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Я ВИЖУ И ЗАПОМИНАЮ. </a:t>
            </a:r>
            <a:br>
              <a:rPr lang="ru-RU" sz="4300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</a:br>
            <a:r>
              <a:rPr lang="ru-RU" sz="4300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/>
            </a:r>
            <a:br>
              <a:rPr lang="ru-RU" sz="4300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</a:br>
            <a:r>
              <a:rPr lang="ru-RU" sz="4300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Я ДЕЛАЮ И ПОНИМАЮ»</a:t>
            </a:r>
            <a:br>
              <a:rPr lang="ru-RU" sz="4300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</a:br>
            <a:r>
              <a:rPr lang="ru-RU" sz="4300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/>
            </a:r>
            <a:br>
              <a:rPr lang="ru-RU" sz="4300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</a:br>
            <a:r>
              <a:rPr lang="ru-RU" sz="4300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  <a:t>КОНФУЦИЙ</a:t>
            </a:r>
            <a:br>
              <a:rPr lang="ru-RU" sz="4300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Times New Roman" pitchFamily="18" charset="0"/>
              </a:rPr>
            </a:br>
            <a:endParaRPr lang="ru-RU" sz="4300" cap="none" smtClean="0">
              <a:effectLst>
                <a:outerShdw blurRad="38100" dist="38100" dir="2700000" algn="tl">
                  <a:srgbClr val="2A5B7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466</TotalTime>
  <Words>1001</Words>
  <Application>Microsoft Office PowerPoint</Application>
  <PresentationFormat>Произвольный</PresentationFormat>
  <Paragraphs>138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8" baseType="lpstr">
      <vt:lpstr>Times New Roman</vt:lpstr>
      <vt:lpstr>Arial</vt:lpstr>
      <vt:lpstr>Bookman Old Style</vt:lpstr>
      <vt:lpstr>Rockwell</vt:lpstr>
      <vt:lpstr>Calibri</vt:lpstr>
      <vt:lpstr>Times</vt:lpstr>
      <vt:lpstr>Wingdings</vt:lpstr>
      <vt:lpstr>Georgia</vt:lpstr>
      <vt:lpstr>Damask</vt:lpstr>
      <vt:lpstr>Damask</vt:lpstr>
      <vt:lpstr>В рамках реализации национального проекта «Современный детский сад» Направление «Трудовое воспитание»</vt:lpstr>
      <vt:lpstr> «Что такое познавательная активность»      Учитель – дефектолог  Варфоломеева Анна Константиновна</vt:lpstr>
      <vt:lpstr>ПОЗНАВАТЕЛЬНАЯ АКТИВНОСТЬ </vt:lpstr>
      <vt:lpstr>Т.М. ЗЕМЛЯНУХИНА, М.И. ЛИСИНА, Ш.А. АМОНАШВИЛИ, М.А. ДАНИЛОВ, Г.И. ЩУКИНА И ДРУГИЕ</vt:lpstr>
      <vt:lpstr>ОСОБЕННОСТИ РАЗВИТИЯ ДЕТЕЙ С ОВЗ</vt:lpstr>
      <vt:lpstr>ХУДОЖЕСТВЕННЫЙ РУЧНОЙ ТРУД –  это развитие </vt:lpstr>
      <vt:lpstr>КОРРЕКЦИОННЫЕ ЗАДАЧИ</vt:lpstr>
      <vt:lpstr>УСЛОВИЯ УСПЕШНОГО ФОРМИРОВАНИЯ ПОЗНАВАТЕЛЬНОЙ АКТИВНОСТИ У ДОШКОЛЬНИКА</vt:lpstr>
      <vt:lpstr>«Я СЛЫШУ И ЗАБЫВАЮ.  Я ВИЖУ И ЗАПОМИНАЮ.   Я ДЕЛАЮ И ПОНИМАЮ»  КОНФУЦИЙ </vt:lpstr>
      <vt:lpstr>Пластилинография  как средство формирования познавательной активности детей с ОВЗ</vt:lpstr>
      <vt:lpstr>Пластилинография в работе с ребенком с ОВЗ</vt:lpstr>
      <vt:lpstr>Слайд 12</vt:lpstr>
      <vt:lpstr>Слайд 13</vt:lpstr>
      <vt:lpstr>Слайд 14</vt:lpstr>
      <vt:lpstr>Слайд 15</vt:lpstr>
      <vt:lpstr>Слайд 16</vt:lpstr>
      <vt:lpstr>Трудности в работе с пластилином  у детей с ОВЗ </vt:lpstr>
      <vt:lpstr>Результативность техники пластилинографии с детьми с ОВЗ</vt:lpstr>
      <vt:lpstr>  «Обучение старших дошкольников приемам складывания бумаги в технике «Оригами», как средство развития познавательной активности детей с ОВЗ» </vt:lpstr>
      <vt:lpstr>Оригами - японское искусство  складывания бумаги</vt:lpstr>
      <vt:lpstr>Как же проводить занятия по оригами с детьми</vt:lpstr>
      <vt:lpstr>Проблемы детей с ОВЗ</vt:lpstr>
      <vt:lpstr>Оригами – дидактическая игра</vt:lpstr>
      <vt:lpstr>Мы начали работу с детьми  по освоению техники  оригами  с самых простых поделок</vt:lpstr>
      <vt:lpstr>Усложнение изготовления поделок</vt:lpstr>
      <vt:lpstr>Складывание птиц</vt:lpstr>
      <vt:lpstr>Поделка «Дом»</vt:lpstr>
      <vt:lpstr>«Кошка с котёнком»</vt:lpstr>
      <vt:lpstr>Оригами для ребенка - это фокус, чудо</vt:lpstr>
      <vt:lpstr>«Зимний пейзаж»</vt:lpstr>
      <vt:lpstr>В чем же развивающая функция этого искусства</vt:lpstr>
      <vt:lpstr>Развитие познавательной активности детей с ОВЗ при изготовлении поделок из природного материала</vt:lpstr>
      <vt:lpstr>Развитие познавательной активности детей при изготовлении поделок из природного материала</vt:lpstr>
      <vt:lpstr>Недостатки работы с природным материалом</vt:lpstr>
      <vt:lpstr>Последовательность выполнения  аппликаций из природного материала</vt:lpstr>
      <vt:lpstr>Творческие работы детей на начальном этапе</vt:lpstr>
      <vt:lpstr>Творческие работы детей на заключительном этапе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1</cp:lastModifiedBy>
  <cp:revision>60</cp:revision>
  <dcterms:created xsi:type="dcterms:W3CDTF">2021-01-26T09:05:56Z</dcterms:created>
  <dcterms:modified xsi:type="dcterms:W3CDTF">2021-02-18T09:42:18Z</dcterms:modified>
</cp:coreProperties>
</file>