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6" r:id="rId7"/>
    <p:sldId id="265" r:id="rId8"/>
    <p:sldId id="266" r:id="rId9"/>
    <p:sldId id="277" r:id="rId10"/>
    <p:sldId id="278" r:id="rId11"/>
    <p:sldId id="279" r:id="rId12"/>
    <p:sldId id="267" r:id="rId13"/>
    <p:sldId id="268" r:id="rId14"/>
    <p:sldId id="269" r:id="rId15"/>
    <p:sldId id="280" r:id="rId16"/>
    <p:sldId id="270" r:id="rId17"/>
    <p:sldId id="271" r:id="rId18"/>
    <p:sldId id="272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73" r:id="rId30"/>
    <p:sldId id="291" r:id="rId31"/>
    <p:sldId id="274" r:id="rId32"/>
    <p:sldId id="275" r:id="rId33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B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0006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B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B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2"/>
            <a:ext cx="9143631" cy="685763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46655" y="149669"/>
            <a:ext cx="4650740" cy="391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B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3297" y="1087094"/>
            <a:ext cx="7763509" cy="2676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0006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"/>
            <a:ext cx="9143631" cy="685763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60894" y="831862"/>
            <a:ext cx="6548755" cy="5174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2425" marR="5080" indent="-34036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 err="1">
                <a:latin typeface="Times New Roman"/>
                <a:cs typeface="Times New Roman"/>
              </a:rPr>
              <a:t>Муниципальное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dirty="0" smtClean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дошкольное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 err="1">
                <a:latin typeface="Times New Roman"/>
                <a:cs typeface="Times New Roman"/>
              </a:rPr>
              <a:t>образовательное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sz="1600" b="1" spc="-10" dirty="0" err="1" smtClean="0">
                <a:latin typeface="Times New Roman"/>
                <a:cs typeface="Times New Roman"/>
              </a:rPr>
              <a:t>учреждение</a:t>
            </a:r>
            <a:r>
              <a:rPr lang="en-US" sz="1600" b="1" spc="-10" dirty="0" smtClean="0">
                <a:latin typeface="Times New Roman"/>
                <a:cs typeface="Times New Roman"/>
              </a:rPr>
              <a:t> </a:t>
            </a:r>
            <a:endParaRPr lang="ru-RU" sz="1600" b="1" spc="-10" dirty="0" smtClean="0">
              <a:latin typeface="Times New Roman"/>
              <a:cs typeface="Times New Roman"/>
            </a:endParaRPr>
          </a:p>
          <a:p>
            <a:pPr marL="352425" marR="5080" indent="-340360" algn="ctr">
              <a:lnSpc>
                <a:spcPct val="100000"/>
              </a:lnSpc>
              <a:spcBef>
                <a:spcPts val="95"/>
              </a:spcBef>
            </a:pPr>
            <a:r>
              <a:rPr lang="ru-RU" sz="1600" b="1" spc="-10" dirty="0" smtClean="0">
                <a:latin typeface="Times New Roman"/>
                <a:cs typeface="Times New Roman"/>
              </a:rPr>
              <a:t>«Детский сад№ 92»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62340" y="4515015"/>
            <a:ext cx="475234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34950">
              <a:lnSpc>
                <a:spcPct val="100000"/>
              </a:lnSpc>
              <a:spcBef>
                <a:spcPts val="100"/>
              </a:spcBef>
            </a:pPr>
            <a:r>
              <a:rPr sz="36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«Думать по-новому, </a:t>
            </a:r>
            <a:r>
              <a:rPr sz="3600" b="1" i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работать</a:t>
            </a:r>
            <a:r>
              <a:rPr sz="3600" b="1" i="1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творчески!»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41941" y="6160579"/>
            <a:ext cx="17951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сентябрь,</a:t>
            </a:r>
            <a:r>
              <a:rPr sz="20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2023г.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4039" y="1557007"/>
            <a:ext cx="7495921" cy="26636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6655" y="149669"/>
            <a:ext cx="4650740" cy="984885"/>
          </a:xfrm>
        </p:spPr>
        <p:txBody>
          <a:bodyPr/>
          <a:lstStyle/>
          <a:p>
            <a:pPr algn="ctr"/>
            <a:r>
              <a:rPr lang="ru-RU" sz="3200" dirty="0"/>
              <a:t>Задачи первого года работы по  ФОП ДО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3297" y="1087094"/>
            <a:ext cx="7763509" cy="473975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	</a:t>
            </a:r>
            <a:r>
              <a:rPr lang="ru-RU" sz="3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	</a:t>
            </a:r>
            <a:r>
              <a:rPr lang="ru-RU" sz="32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реализации ФОП в образовательной практике</a:t>
            </a:r>
          </a:p>
          <a:p>
            <a:endParaRPr lang="ru-RU" sz="3200" spc="-2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Сформулировать текущие вопросы, о внедрению и реализации ФОП ДО для обсуждения на консультационных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вебинарах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Подвести итоги внедрения ФОП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6836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087094"/>
            <a:ext cx="9144000" cy="3395390"/>
          </a:xfrm>
        </p:spPr>
        <p:txBody>
          <a:bodyPr/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kern="1200" spc="-70" dirty="0">
                <a:solidFill>
                  <a:srgbClr val="252525"/>
                </a:solidFill>
                <a:latin typeface="Calibri Light"/>
                <a:cs typeface="Calibri Light"/>
              </a:rPr>
              <a:t>А</a:t>
            </a:r>
            <a:r>
              <a:rPr lang="ru-RU" sz="6000" kern="1200" spc="-90" dirty="0">
                <a:solidFill>
                  <a:srgbClr val="252525"/>
                </a:solidFill>
                <a:latin typeface="Calibri Light"/>
                <a:cs typeface="Calibri Light"/>
              </a:rPr>
              <a:t>тт</a:t>
            </a:r>
            <a:r>
              <a:rPr lang="ru-RU" sz="6000" kern="1200" spc="-85" dirty="0">
                <a:solidFill>
                  <a:srgbClr val="252525"/>
                </a:solidFill>
                <a:latin typeface="Calibri Light"/>
                <a:cs typeface="Calibri Light"/>
              </a:rPr>
              <a:t>е</a:t>
            </a:r>
            <a:r>
              <a:rPr lang="ru-RU" sz="6000" kern="1200" spc="-105" dirty="0">
                <a:solidFill>
                  <a:srgbClr val="252525"/>
                </a:solidFill>
                <a:latin typeface="Calibri Light"/>
                <a:cs typeface="Calibri Light"/>
              </a:rPr>
              <a:t>с</a:t>
            </a:r>
            <a:r>
              <a:rPr lang="ru-RU" sz="6000" kern="1200" spc="-110" dirty="0">
                <a:solidFill>
                  <a:srgbClr val="252525"/>
                </a:solidFill>
                <a:latin typeface="Calibri Light"/>
                <a:cs typeface="Calibri Light"/>
              </a:rPr>
              <a:t>т</a:t>
            </a:r>
            <a:r>
              <a:rPr lang="ru-RU" sz="6000" kern="1200" spc="-90" dirty="0">
                <a:solidFill>
                  <a:srgbClr val="252525"/>
                </a:solidFill>
                <a:latin typeface="Calibri Light"/>
                <a:cs typeface="Calibri Light"/>
              </a:rPr>
              <a:t>а</a:t>
            </a:r>
            <a:r>
              <a:rPr lang="ru-RU" sz="6000" kern="1200" spc="-110" dirty="0">
                <a:solidFill>
                  <a:srgbClr val="252525"/>
                </a:solidFill>
                <a:latin typeface="Calibri Light"/>
                <a:cs typeface="Calibri Light"/>
              </a:rPr>
              <a:t>ц</a:t>
            </a:r>
            <a:r>
              <a:rPr lang="ru-RU" sz="6000" kern="1200" spc="-120" dirty="0">
                <a:solidFill>
                  <a:srgbClr val="252525"/>
                </a:solidFill>
                <a:latin typeface="Calibri Light"/>
                <a:cs typeface="Calibri Light"/>
              </a:rPr>
              <a:t>и</a:t>
            </a:r>
            <a:r>
              <a:rPr lang="ru-RU" sz="6000" kern="1200" dirty="0">
                <a:solidFill>
                  <a:srgbClr val="252525"/>
                </a:solidFill>
                <a:latin typeface="Calibri Light"/>
                <a:cs typeface="Calibri Light"/>
              </a:rPr>
              <a:t>я</a:t>
            </a:r>
            <a:r>
              <a:rPr lang="ru-RU" sz="6000" kern="1200" spc="-24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lang="ru-RU" sz="6000" kern="1200" spc="-80" dirty="0" smtClean="0">
                <a:solidFill>
                  <a:srgbClr val="252525"/>
                </a:solidFill>
                <a:latin typeface="Calibri Light"/>
                <a:cs typeface="Calibri Light"/>
              </a:rPr>
              <a:t>п</a:t>
            </a:r>
            <a:r>
              <a:rPr lang="ru-RU" sz="6000" kern="1200" spc="-65" dirty="0" smtClean="0">
                <a:solidFill>
                  <a:srgbClr val="252525"/>
                </a:solidFill>
                <a:latin typeface="Calibri Light"/>
                <a:cs typeface="Calibri Light"/>
              </a:rPr>
              <a:t>е</a:t>
            </a:r>
            <a:r>
              <a:rPr lang="ru-RU" sz="6000" kern="1200" spc="-105" dirty="0" smtClean="0">
                <a:solidFill>
                  <a:srgbClr val="252525"/>
                </a:solidFill>
                <a:latin typeface="Calibri Light"/>
                <a:cs typeface="Calibri Light"/>
              </a:rPr>
              <a:t>дагогических </a:t>
            </a:r>
            <a:r>
              <a:rPr lang="ru-RU" sz="6000" kern="1200" spc="-120" dirty="0" smtClean="0">
                <a:solidFill>
                  <a:srgbClr val="252525"/>
                </a:solidFill>
                <a:latin typeface="Calibri Light"/>
                <a:cs typeface="Calibri Light"/>
              </a:rPr>
              <a:t>р</a:t>
            </a:r>
            <a:r>
              <a:rPr lang="ru-RU" sz="6000" kern="1200" spc="-90" dirty="0" smtClean="0">
                <a:solidFill>
                  <a:srgbClr val="252525"/>
                </a:solidFill>
                <a:latin typeface="Calibri Light"/>
                <a:cs typeface="Calibri Light"/>
              </a:rPr>
              <a:t>а</a:t>
            </a:r>
            <a:r>
              <a:rPr lang="ru-RU" sz="6000" kern="1200" spc="-105" dirty="0" smtClean="0">
                <a:solidFill>
                  <a:srgbClr val="252525"/>
                </a:solidFill>
                <a:latin typeface="Calibri Light"/>
                <a:cs typeface="Calibri Light"/>
              </a:rPr>
              <a:t>бо</a:t>
            </a:r>
            <a:r>
              <a:rPr lang="ru-RU" sz="6000" kern="1200" spc="-110" dirty="0" smtClean="0">
                <a:solidFill>
                  <a:srgbClr val="252525"/>
                </a:solidFill>
                <a:latin typeface="Calibri Light"/>
                <a:cs typeface="Calibri Light"/>
              </a:rPr>
              <a:t>т</a:t>
            </a:r>
            <a:r>
              <a:rPr lang="ru-RU" sz="6000" kern="1200" spc="-105" dirty="0" smtClean="0">
                <a:solidFill>
                  <a:srgbClr val="252525"/>
                </a:solidFill>
                <a:latin typeface="Calibri Light"/>
                <a:cs typeface="Calibri Light"/>
              </a:rPr>
              <a:t>н</a:t>
            </a:r>
            <a:r>
              <a:rPr lang="ru-RU" sz="6000" kern="1200" spc="-120" dirty="0" smtClean="0">
                <a:solidFill>
                  <a:srgbClr val="252525"/>
                </a:solidFill>
                <a:latin typeface="Calibri Light"/>
                <a:cs typeface="Calibri Light"/>
              </a:rPr>
              <a:t>и</a:t>
            </a:r>
            <a:r>
              <a:rPr lang="ru-RU" sz="6000" kern="1200" spc="-95" dirty="0" smtClean="0">
                <a:solidFill>
                  <a:srgbClr val="252525"/>
                </a:solidFill>
                <a:latin typeface="Calibri Light"/>
                <a:cs typeface="Calibri Light"/>
              </a:rPr>
              <a:t>к</a:t>
            </a:r>
            <a:r>
              <a:rPr lang="ru-RU" sz="6000" kern="1200" spc="-105" dirty="0" smtClean="0">
                <a:solidFill>
                  <a:srgbClr val="252525"/>
                </a:solidFill>
                <a:latin typeface="Calibri Light"/>
                <a:cs typeface="Calibri Light"/>
              </a:rPr>
              <a:t>о</a:t>
            </a:r>
            <a:r>
              <a:rPr lang="ru-RU" sz="6000" kern="1200" dirty="0" smtClean="0">
                <a:solidFill>
                  <a:srgbClr val="252525"/>
                </a:solidFill>
                <a:latin typeface="Calibri Light"/>
                <a:cs typeface="Calibri Light"/>
              </a:rPr>
              <a:t>в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6000" kern="1200" dirty="0">
              <a:solidFill>
                <a:prstClr val="black"/>
              </a:solidFill>
              <a:latin typeface="Calibri Light"/>
              <a:cs typeface="Calibri Light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3872884"/>
            <a:ext cx="8991600" cy="609600"/>
          </a:xfrm>
          <a:prstGeom prst="rect">
            <a:avLst/>
          </a:prstGeom>
        </p:spPr>
      </p:pic>
      <p:pic>
        <p:nvPicPr>
          <p:cNvPr id="5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24600" y="4267200"/>
            <a:ext cx="2590431" cy="281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80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9177" y="294741"/>
            <a:ext cx="482473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FF0000"/>
                </a:solidFill>
              </a:rPr>
              <a:t>2.</a:t>
            </a:r>
            <a:r>
              <a:rPr sz="2800" spc="-15" dirty="0">
                <a:solidFill>
                  <a:srgbClr val="FF0000"/>
                </a:solidFill>
              </a:rPr>
              <a:t> </a:t>
            </a:r>
            <a:r>
              <a:rPr sz="2800" spc="-5" dirty="0">
                <a:solidFill>
                  <a:srgbClr val="FF0000"/>
                </a:solidFill>
              </a:rPr>
              <a:t>Новый</a:t>
            </a:r>
            <a:r>
              <a:rPr sz="2800" spc="-25" dirty="0">
                <a:solidFill>
                  <a:srgbClr val="FF0000"/>
                </a:solidFill>
              </a:rPr>
              <a:t> </a:t>
            </a:r>
            <a:r>
              <a:rPr sz="2800" spc="-5" dirty="0">
                <a:solidFill>
                  <a:srgbClr val="FF0000"/>
                </a:solidFill>
              </a:rPr>
              <a:t>порядок</a:t>
            </a:r>
            <a:r>
              <a:rPr sz="2800" spc="-25" dirty="0">
                <a:solidFill>
                  <a:srgbClr val="FF0000"/>
                </a:solidFill>
              </a:rPr>
              <a:t> </a:t>
            </a:r>
            <a:r>
              <a:rPr sz="2800" spc="-10" dirty="0">
                <a:solidFill>
                  <a:srgbClr val="FF0000"/>
                </a:solidFill>
              </a:rPr>
              <a:t>аттестации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1441437" y="3727615"/>
            <a:ext cx="442595" cy="12700"/>
          </a:xfrm>
          <a:custGeom>
            <a:avLst/>
            <a:gdLst/>
            <a:ahLst/>
            <a:cxnLst/>
            <a:rect l="l" t="t" r="r" b="b"/>
            <a:pathLst>
              <a:path w="442594" h="12700">
                <a:moveTo>
                  <a:pt x="0" y="12598"/>
                </a:moveTo>
                <a:lnTo>
                  <a:pt x="442074" y="12598"/>
                </a:lnTo>
                <a:lnTo>
                  <a:pt x="442074" y="0"/>
                </a:lnTo>
                <a:lnTo>
                  <a:pt x="0" y="0"/>
                </a:lnTo>
                <a:lnTo>
                  <a:pt x="0" y="125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9539" indent="-117475">
              <a:lnSpc>
                <a:spcPts val="2400"/>
              </a:lnSpc>
              <a:spcBef>
                <a:spcPts val="100"/>
              </a:spcBef>
              <a:buSzPct val="95000"/>
              <a:buFont typeface="Wingdings"/>
              <a:buChar char=""/>
              <a:tabLst>
                <a:tab pos="130175" algn="l"/>
              </a:tabLst>
            </a:pPr>
            <a:r>
              <a:rPr sz="2000" spc="-5" dirty="0"/>
              <a:t>Утвержден</a:t>
            </a:r>
            <a:r>
              <a:rPr sz="2000" dirty="0"/>
              <a:t> приказом</a:t>
            </a:r>
            <a:r>
              <a:rPr sz="2000" spc="10" dirty="0"/>
              <a:t> </a:t>
            </a:r>
            <a:r>
              <a:rPr sz="2000" spc="-5" dirty="0"/>
              <a:t>Минпросвещения</a:t>
            </a:r>
            <a:r>
              <a:rPr sz="2000" spc="10" dirty="0"/>
              <a:t> </a:t>
            </a:r>
            <a:r>
              <a:rPr sz="2000" spc="-5" dirty="0"/>
              <a:t>России</a:t>
            </a:r>
            <a:r>
              <a:rPr sz="2000" spc="5" dirty="0"/>
              <a:t> </a:t>
            </a:r>
            <a:r>
              <a:rPr sz="2000" dirty="0"/>
              <a:t>от</a:t>
            </a:r>
            <a:r>
              <a:rPr sz="2000" spc="10" dirty="0"/>
              <a:t> </a:t>
            </a:r>
            <a:r>
              <a:rPr sz="2000" dirty="0"/>
              <a:t>24.03.2023</a:t>
            </a:r>
            <a:r>
              <a:rPr sz="2000" spc="10" dirty="0"/>
              <a:t> </a:t>
            </a:r>
            <a:r>
              <a:rPr sz="2000" dirty="0"/>
              <a:t>№</a:t>
            </a:r>
            <a:r>
              <a:rPr sz="2000" spc="5" dirty="0"/>
              <a:t> </a:t>
            </a:r>
            <a:r>
              <a:rPr sz="2000" dirty="0"/>
              <a:t>196</a:t>
            </a:r>
            <a:endParaRPr sz="2000"/>
          </a:p>
          <a:p>
            <a:pPr marL="12700" marR="10160">
              <a:lnSpc>
                <a:spcPct val="100000"/>
              </a:lnSpc>
              <a:buSzPct val="95000"/>
              <a:buFont typeface="Wingdings"/>
              <a:buChar char=""/>
              <a:tabLst>
                <a:tab pos="130175" algn="l"/>
                <a:tab pos="1250315" algn="l"/>
                <a:tab pos="1499870" algn="l"/>
                <a:tab pos="2132330" algn="l"/>
                <a:tab pos="2389505" algn="l"/>
                <a:tab pos="3481704" algn="l"/>
                <a:tab pos="4123690" algn="l"/>
                <a:tab pos="4726305" algn="l"/>
                <a:tab pos="4989830" algn="l"/>
                <a:tab pos="5729605" algn="l"/>
                <a:tab pos="7168515" algn="l"/>
              </a:tabLst>
            </a:pPr>
            <a:r>
              <a:rPr sz="2000" spc="-5" dirty="0"/>
              <a:t>Вступает	</a:t>
            </a:r>
            <a:r>
              <a:rPr sz="2000" dirty="0"/>
              <a:t>в	</a:t>
            </a:r>
            <a:r>
              <a:rPr sz="2000" spc="-5" dirty="0"/>
              <a:t>силу	</a:t>
            </a:r>
            <a:r>
              <a:rPr sz="2000" dirty="0"/>
              <a:t>1	</a:t>
            </a:r>
            <a:r>
              <a:rPr sz="2000" spc="-5" dirty="0"/>
              <a:t>сентября	</a:t>
            </a:r>
            <a:r>
              <a:rPr sz="2000" dirty="0"/>
              <a:t>2023	</a:t>
            </a:r>
            <a:r>
              <a:rPr sz="2000" spc="-5" dirty="0"/>
              <a:t>года	</a:t>
            </a:r>
            <a:r>
              <a:rPr sz="2000" dirty="0"/>
              <a:t>и	будет	</a:t>
            </a:r>
            <a:r>
              <a:rPr sz="2000" spc="-5" dirty="0"/>
              <a:t>действовать	</a:t>
            </a:r>
            <a:r>
              <a:rPr sz="2000" dirty="0"/>
              <a:t>до</a:t>
            </a:r>
            <a:r>
              <a:rPr sz="2000" spc="-85" dirty="0"/>
              <a:t> </a:t>
            </a:r>
            <a:r>
              <a:rPr sz="2000" dirty="0"/>
              <a:t>31 </a:t>
            </a:r>
            <a:r>
              <a:rPr sz="2000" spc="-484" dirty="0"/>
              <a:t> </a:t>
            </a:r>
            <a:r>
              <a:rPr sz="2000" spc="-5" dirty="0"/>
              <a:t>августа</a:t>
            </a:r>
            <a:r>
              <a:rPr sz="2000" dirty="0"/>
              <a:t> 2029</a:t>
            </a:r>
            <a:r>
              <a:rPr sz="2000" spc="5" dirty="0"/>
              <a:t> </a:t>
            </a:r>
            <a:r>
              <a:rPr sz="2000" spc="-5" dirty="0"/>
              <a:t>года.</a:t>
            </a:r>
            <a:endParaRPr sz="2000"/>
          </a:p>
          <a:p>
            <a:pPr marL="12700" marR="6350">
              <a:lnSpc>
                <a:spcPct val="100000"/>
              </a:lnSpc>
              <a:buSzPct val="95000"/>
              <a:buFont typeface="Wingdings"/>
              <a:buChar char=""/>
              <a:tabLst>
                <a:tab pos="130175" algn="l"/>
                <a:tab pos="2270760" algn="l"/>
                <a:tab pos="3272154" algn="l"/>
                <a:tab pos="4965065" algn="l"/>
                <a:tab pos="6568440" algn="l"/>
              </a:tabLst>
            </a:pPr>
            <a:r>
              <a:rPr sz="2000" spc="-5" dirty="0"/>
              <a:t>Есть</a:t>
            </a:r>
            <a:r>
              <a:rPr sz="2000" spc="505" dirty="0"/>
              <a:t> </a:t>
            </a:r>
            <a:r>
              <a:rPr sz="2000" spc="-5" dirty="0"/>
              <a:t>изменения</a:t>
            </a:r>
            <a:r>
              <a:rPr sz="2000" spc="509" dirty="0"/>
              <a:t> </a:t>
            </a:r>
            <a:r>
              <a:rPr sz="2000" dirty="0"/>
              <a:t>в	</a:t>
            </a:r>
            <a:r>
              <a:rPr sz="2000" spc="-5" dirty="0"/>
              <a:t>порядке	аттестации</a:t>
            </a:r>
            <a:r>
              <a:rPr sz="2000" spc="505" dirty="0"/>
              <a:t> </a:t>
            </a:r>
            <a:r>
              <a:rPr sz="2000" spc="-5" dirty="0"/>
              <a:t>на	</a:t>
            </a:r>
            <a:r>
              <a:rPr sz="2000" dirty="0"/>
              <a:t>СЗД,</a:t>
            </a:r>
            <a:r>
              <a:rPr sz="2000" spc="509" dirty="0"/>
              <a:t> </a:t>
            </a:r>
            <a:r>
              <a:rPr sz="2000" spc="-5" dirty="0"/>
              <a:t>первую	</a:t>
            </a:r>
            <a:r>
              <a:rPr sz="2000" dirty="0"/>
              <a:t>и</a:t>
            </a:r>
            <a:r>
              <a:rPr sz="2000" spc="400" dirty="0"/>
              <a:t> </a:t>
            </a:r>
            <a:r>
              <a:rPr sz="2000" dirty="0"/>
              <a:t>высшую </a:t>
            </a:r>
            <a:r>
              <a:rPr sz="2000" spc="-484" dirty="0"/>
              <a:t> </a:t>
            </a:r>
            <a:r>
              <a:rPr sz="2000" spc="-5" dirty="0"/>
              <a:t>квалификационные категории.</a:t>
            </a:r>
            <a:endParaRPr sz="2000"/>
          </a:p>
          <a:p>
            <a:pPr marL="12700" marR="5080">
              <a:lnSpc>
                <a:spcPct val="100000"/>
              </a:lnSpc>
              <a:buSzPct val="95000"/>
              <a:buFont typeface="Wingdings"/>
              <a:buChar char=""/>
              <a:tabLst>
                <a:tab pos="130175" algn="l"/>
                <a:tab pos="1550670" algn="l"/>
                <a:tab pos="2160270" algn="l"/>
                <a:tab pos="3074035" algn="l"/>
                <a:tab pos="5431790" algn="l"/>
                <a:tab pos="6840220" algn="l"/>
              </a:tabLst>
            </a:pPr>
            <a:r>
              <a:rPr sz="2000" dirty="0"/>
              <a:t>П</a:t>
            </a:r>
            <a:r>
              <a:rPr sz="2000" spc="5" dirty="0"/>
              <a:t>о</a:t>
            </a:r>
            <a:r>
              <a:rPr sz="2000" spc="-5" dirty="0"/>
              <a:t>я</a:t>
            </a:r>
            <a:r>
              <a:rPr sz="2000" dirty="0"/>
              <a:t>в</a:t>
            </a:r>
            <a:r>
              <a:rPr sz="2000" spc="-5" dirty="0"/>
              <a:t>и</a:t>
            </a:r>
            <a:r>
              <a:rPr sz="2000" spc="-10" dirty="0"/>
              <a:t>л</a:t>
            </a:r>
            <a:r>
              <a:rPr sz="2000" spc="-5" dirty="0"/>
              <a:t>и</a:t>
            </a:r>
            <a:r>
              <a:rPr sz="2000" dirty="0"/>
              <a:t>сь	две	</a:t>
            </a:r>
            <a:r>
              <a:rPr sz="2000" spc="-5" dirty="0"/>
              <a:t>н</a:t>
            </a:r>
            <a:r>
              <a:rPr sz="2000" spc="5" dirty="0"/>
              <a:t>о</a:t>
            </a:r>
            <a:r>
              <a:rPr sz="2000" dirty="0"/>
              <a:t>в</a:t>
            </a:r>
            <a:r>
              <a:rPr sz="2000" spc="-5" dirty="0"/>
              <a:t>ы</a:t>
            </a:r>
            <a:r>
              <a:rPr sz="2000" dirty="0"/>
              <a:t>е	</a:t>
            </a:r>
            <a:r>
              <a:rPr sz="2000" spc="5" dirty="0"/>
              <a:t>к</a:t>
            </a:r>
            <a:r>
              <a:rPr sz="2000" dirty="0"/>
              <a:t>в</a:t>
            </a:r>
            <a:r>
              <a:rPr sz="2000" spc="-10" dirty="0"/>
              <a:t>а</a:t>
            </a:r>
            <a:r>
              <a:rPr sz="2000" dirty="0"/>
              <a:t>ли</a:t>
            </a:r>
            <a:r>
              <a:rPr sz="2000" spc="-5" dirty="0"/>
              <a:t>фик</a:t>
            </a:r>
            <a:r>
              <a:rPr sz="2000" dirty="0"/>
              <a:t>а</a:t>
            </a:r>
            <a:r>
              <a:rPr sz="2000" spc="-5" dirty="0"/>
              <a:t>ционн</a:t>
            </a:r>
            <a:r>
              <a:rPr sz="2000" spc="5" dirty="0"/>
              <a:t>ы</a:t>
            </a:r>
            <a:r>
              <a:rPr sz="2000" dirty="0"/>
              <a:t>е	</a:t>
            </a:r>
            <a:r>
              <a:rPr sz="2000" spc="-5" dirty="0"/>
              <a:t>к</a:t>
            </a:r>
            <a:r>
              <a:rPr sz="2000" dirty="0"/>
              <a:t>ат</a:t>
            </a:r>
            <a:r>
              <a:rPr sz="2000" spc="-10" dirty="0"/>
              <a:t>е</a:t>
            </a:r>
            <a:r>
              <a:rPr sz="2000" spc="-5" dirty="0"/>
              <a:t>г</a:t>
            </a:r>
            <a:r>
              <a:rPr sz="2000" spc="5" dirty="0"/>
              <a:t>ор</a:t>
            </a:r>
            <a:r>
              <a:rPr sz="2000" spc="-15" dirty="0"/>
              <a:t>и</a:t>
            </a:r>
            <a:r>
              <a:rPr sz="2000" spc="-5" dirty="0"/>
              <a:t>и</a:t>
            </a:r>
            <a:r>
              <a:rPr sz="2000" dirty="0"/>
              <a:t>:	</a:t>
            </a:r>
            <a:r>
              <a:rPr sz="2000" spc="-5" dirty="0"/>
              <a:t>п</a:t>
            </a:r>
            <a:r>
              <a:rPr sz="2000" dirty="0"/>
              <a:t>еда</a:t>
            </a:r>
            <a:r>
              <a:rPr sz="2000" spc="-15" dirty="0"/>
              <a:t>г</a:t>
            </a:r>
            <a:r>
              <a:rPr sz="2000" spc="5" dirty="0"/>
              <a:t>о</a:t>
            </a:r>
            <a:r>
              <a:rPr sz="2000" spc="-15" dirty="0"/>
              <a:t>г</a:t>
            </a:r>
            <a:r>
              <a:rPr sz="2000" dirty="0"/>
              <a:t>-  методист</a:t>
            </a:r>
            <a:r>
              <a:rPr sz="2000" spc="-5" dirty="0"/>
              <a:t> </a:t>
            </a:r>
            <a:r>
              <a:rPr sz="2000" dirty="0"/>
              <a:t>и</a:t>
            </a:r>
            <a:r>
              <a:rPr sz="2000" spc="-5" dirty="0"/>
              <a:t> педагог-наставник</a:t>
            </a:r>
            <a:endParaRPr sz="2000"/>
          </a:p>
          <a:p>
            <a:pPr marL="597535">
              <a:lnSpc>
                <a:spcPct val="100000"/>
              </a:lnSpc>
              <a:spcBef>
                <a:spcPts val="1910"/>
              </a:spcBef>
            </a:pPr>
            <a:r>
              <a:rPr sz="1800" b="1" spc="-10" dirty="0">
                <a:solidFill>
                  <a:srgbClr val="BF0000"/>
                </a:solidFill>
                <a:latin typeface="Times New Roman"/>
                <a:cs typeface="Times New Roman"/>
              </a:rPr>
              <a:t>СЗД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31366" y="3717531"/>
            <a:ext cx="442595" cy="12700"/>
          </a:xfrm>
          <a:custGeom>
            <a:avLst/>
            <a:gdLst/>
            <a:ahLst/>
            <a:cxnLst/>
            <a:rect l="l" t="t" r="r" b="b"/>
            <a:pathLst>
              <a:path w="442594" h="12700">
                <a:moveTo>
                  <a:pt x="0" y="12598"/>
                </a:moveTo>
                <a:lnTo>
                  <a:pt x="442074" y="12598"/>
                </a:lnTo>
                <a:lnTo>
                  <a:pt x="442074" y="0"/>
                </a:lnTo>
                <a:lnTo>
                  <a:pt x="0" y="0"/>
                </a:lnTo>
                <a:lnTo>
                  <a:pt x="0" y="12598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18666" y="3724821"/>
            <a:ext cx="281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0066"/>
                </a:solidFill>
                <a:latin typeface="Wingdings"/>
                <a:cs typeface="Wingdings"/>
              </a:rPr>
              <a:t></a:t>
            </a:r>
            <a:r>
              <a:rPr sz="2700" baseline="-3086" dirty="0">
                <a:solidFill>
                  <a:srgbClr val="000066"/>
                </a:solidFill>
                <a:latin typeface="Times New Roman"/>
                <a:cs typeface="Times New Roman"/>
              </a:rPr>
              <a:t>В</a:t>
            </a:r>
            <a:endParaRPr sz="2700" baseline="-3086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29487" y="3737774"/>
            <a:ext cx="64725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13230" algn="l"/>
                <a:tab pos="2807970" algn="l"/>
                <a:tab pos="3815715" algn="l"/>
                <a:tab pos="4391025" algn="l"/>
                <a:tab pos="5984875" algn="l"/>
              </a:tabLst>
            </a:pPr>
            <a:r>
              <a:rPr sz="1800" spc="5" dirty="0">
                <a:solidFill>
                  <a:srgbClr val="000066"/>
                </a:solidFill>
                <a:latin typeface="Times New Roman"/>
                <a:cs typeface="Times New Roman"/>
              </a:rPr>
              <a:t>а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тт</a:t>
            </a:r>
            <a:r>
              <a:rPr sz="1800" spc="5" dirty="0">
                <a:solidFill>
                  <a:srgbClr val="000066"/>
                </a:solidFill>
                <a:latin typeface="Times New Roman"/>
                <a:cs typeface="Times New Roman"/>
              </a:rPr>
              <a:t>е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с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т</a:t>
            </a:r>
            <a:r>
              <a:rPr sz="1800" spc="5" dirty="0">
                <a:solidFill>
                  <a:srgbClr val="000066"/>
                </a:solidFill>
                <a:latin typeface="Times New Roman"/>
                <a:cs typeface="Times New Roman"/>
              </a:rPr>
              <a:t>а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ци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о</a:t>
            </a:r>
            <a:r>
              <a:rPr sz="1800" spc="-15" dirty="0">
                <a:solidFill>
                  <a:srgbClr val="000066"/>
                </a:solidFill>
                <a:latin typeface="Times New Roman"/>
                <a:cs typeface="Times New Roman"/>
              </a:rPr>
              <a:t>н</a:t>
            </a:r>
            <a:r>
              <a:rPr sz="1800" spc="5" dirty="0">
                <a:solidFill>
                  <a:srgbClr val="000066"/>
                </a:solidFill>
                <a:latin typeface="Times New Roman"/>
                <a:cs typeface="Times New Roman"/>
              </a:rPr>
              <a:t>н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ой	ком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ис</a:t>
            </a:r>
            <a:r>
              <a:rPr sz="1800" spc="5" dirty="0">
                <a:solidFill>
                  <a:srgbClr val="000066"/>
                </a:solidFill>
                <a:latin typeface="Times New Roman"/>
                <a:cs typeface="Times New Roman"/>
              </a:rPr>
              <a:t>с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и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и	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де</a:t>
            </a:r>
            <a:r>
              <a:rPr sz="1800" spc="5" dirty="0">
                <a:solidFill>
                  <a:srgbClr val="000066"/>
                </a:solidFill>
                <a:latin typeface="Times New Roman"/>
                <a:cs typeface="Times New Roman"/>
              </a:rPr>
              <a:t>т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с</a:t>
            </a:r>
            <a:r>
              <a:rPr sz="1800" spc="-10" dirty="0">
                <a:solidFill>
                  <a:srgbClr val="000066"/>
                </a:solidFill>
                <a:latin typeface="Times New Roman"/>
                <a:cs typeface="Times New Roman"/>
              </a:rPr>
              <a:t>к</a:t>
            </a:r>
            <a:r>
              <a:rPr sz="1800" spc="5" dirty="0">
                <a:solidFill>
                  <a:srgbClr val="000066"/>
                </a:solidFill>
                <a:latin typeface="Times New Roman"/>
                <a:cs typeface="Times New Roman"/>
              </a:rPr>
              <a:t>о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г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о	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с</a:t>
            </a:r>
            <a:r>
              <a:rPr sz="1800" spc="5" dirty="0">
                <a:solidFill>
                  <a:srgbClr val="000066"/>
                </a:solidFill>
                <a:latin typeface="Times New Roman"/>
                <a:cs typeface="Times New Roman"/>
              </a:rPr>
              <a:t>а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д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а	т</a:t>
            </a:r>
            <a:r>
              <a:rPr sz="1800" spc="5" dirty="0">
                <a:solidFill>
                  <a:srgbClr val="000066"/>
                </a:solidFill>
                <a:latin typeface="Times New Roman"/>
                <a:cs typeface="Times New Roman"/>
              </a:rPr>
              <a:t>е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пер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ь д</a:t>
            </a:r>
            <a:r>
              <a:rPr sz="1800" spc="-15" dirty="0">
                <a:solidFill>
                  <a:srgbClr val="000066"/>
                </a:solidFill>
                <a:latin typeface="Times New Roman"/>
                <a:cs typeface="Times New Roman"/>
              </a:rPr>
              <a:t>о</a:t>
            </a:r>
            <a:r>
              <a:rPr sz="1800" spc="10" dirty="0">
                <a:solidFill>
                  <a:srgbClr val="000066"/>
                </a:solidFill>
                <a:latin typeface="Times New Roman"/>
                <a:cs typeface="Times New Roman"/>
              </a:rPr>
              <a:t>л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жн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о	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бы</a:t>
            </a:r>
            <a:r>
              <a:rPr sz="1800" spc="5" dirty="0">
                <a:solidFill>
                  <a:srgbClr val="000066"/>
                </a:solidFill>
                <a:latin typeface="Times New Roman"/>
                <a:cs typeface="Times New Roman"/>
              </a:rPr>
              <a:t>т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ь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18666" y="4012095"/>
            <a:ext cx="6884034" cy="1945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минимум</a:t>
            </a:r>
            <a:r>
              <a:rPr sz="1800" spc="-2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пять</a:t>
            </a:r>
            <a:r>
              <a:rPr sz="1800" spc="-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работников;</a:t>
            </a:r>
            <a:endParaRPr sz="1800">
              <a:latin typeface="Times New Roman"/>
              <a:cs typeface="Times New Roman"/>
            </a:endParaRPr>
          </a:p>
          <a:p>
            <a:pPr marL="117475" indent="-105410">
              <a:lnSpc>
                <a:spcPct val="100000"/>
              </a:lnSpc>
              <a:buSzPct val="94444"/>
              <a:buFont typeface="Wingdings"/>
              <a:buChar char=""/>
              <a:tabLst>
                <a:tab pos="118110" algn="l"/>
              </a:tabLst>
            </a:pP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руководитель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 не</a:t>
            </a:r>
            <a:r>
              <a:rPr sz="18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может</a:t>
            </a:r>
            <a:r>
              <a:rPr sz="1800" spc="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входить 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в</a:t>
            </a:r>
            <a:r>
              <a:rPr sz="1800" spc="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состав</a:t>
            </a:r>
            <a:r>
              <a:rPr sz="18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аттестационной</a:t>
            </a:r>
            <a:r>
              <a:rPr sz="18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комиссии;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SzPct val="94444"/>
              <a:buFont typeface="Wingdings"/>
              <a:buChar char=""/>
              <a:tabLst>
                <a:tab pos="118110" algn="l"/>
              </a:tabLst>
            </a:pP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обязательно</a:t>
            </a:r>
            <a:r>
              <a:rPr sz="1800" spc="1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включить</a:t>
            </a:r>
            <a:r>
              <a:rPr sz="1800" spc="10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в</a:t>
            </a:r>
            <a:r>
              <a:rPr sz="1800" spc="114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комиссию</a:t>
            </a:r>
            <a:r>
              <a:rPr sz="1800" spc="1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представителя</a:t>
            </a:r>
            <a:r>
              <a:rPr sz="1800" spc="1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выборного</a:t>
            </a:r>
            <a:r>
              <a:rPr sz="1800" spc="114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органа </a:t>
            </a:r>
            <a:r>
              <a:rPr sz="1800" spc="-434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0066"/>
                </a:solidFill>
                <a:latin typeface="Times New Roman"/>
                <a:cs typeface="Times New Roman"/>
              </a:rPr>
              <a:t>ППО;</a:t>
            </a:r>
            <a:endParaRPr sz="1800">
              <a:latin typeface="Times New Roman"/>
              <a:cs typeface="Times New Roman"/>
            </a:endParaRPr>
          </a:p>
          <a:p>
            <a:pPr marL="12700" marR="7620" algn="just">
              <a:lnSpc>
                <a:spcPct val="100000"/>
              </a:lnSpc>
              <a:buSzPct val="94444"/>
              <a:buFont typeface="Wingdings"/>
              <a:buChar char=""/>
              <a:tabLst>
                <a:tab pos="118110" algn="l"/>
              </a:tabLst>
            </a:pP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В</a:t>
            </a:r>
            <a:r>
              <a:rPr sz="1800" spc="32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представлении</a:t>
            </a:r>
            <a:r>
              <a:rPr sz="1800" spc="32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на</a:t>
            </a:r>
            <a:r>
              <a:rPr sz="1800" spc="34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аттестацию</a:t>
            </a:r>
            <a:r>
              <a:rPr sz="1800" spc="32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работника</a:t>
            </a:r>
            <a:r>
              <a:rPr sz="1800" spc="34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не</a:t>
            </a:r>
            <a:r>
              <a:rPr sz="1800" spc="33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надо</a:t>
            </a:r>
            <a:r>
              <a:rPr sz="1800" spc="33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писать</a:t>
            </a:r>
            <a:r>
              <a:rPr sz="1800" spc="32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оценку </a:t>
            </a:r>
            <a:r>
              <a:rPr sz="1800" spc="-434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его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профессиональных 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и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деловых качеств. Достаточно указать только </a:t>
            </a:r>
            <a:r>
              <a:rPr sz="1800" spc="-434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результаты</a:t>
            </a:r>
            <a:r>
              <a:rPr sz="18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его</a:t>
            </a:r>
            <a:r>
              <a:rPr sz="18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профессиональной</a:t>
            </a:r>
            <a:r>
              <a:rPr sz="18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деятельности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3997" y="12"/>
            <a:ext cx="3779634" cy="342826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98957" y="1659966"/>
            <a:ext cx="2110740" cy="0"/>
          </a:xfrm>
          <a:custGeom>
            <a:avLst/>
            <a:gdLst/>
            <a:ahLst/>
            <a:cxnLst/>
            <a:rect l="l" t="t" r="r" b="b"/>
            <a:pathLst>
              <a:path w="2110740">
                <a:moveTo>
                  <a:pt x="0" y="0"/>
                </a:moveTo>
                <a:lnTo>
                  <a:pt x="2110676" y="0"/>
                </a:lnTo>
              </a:path>
            </a:pathLst>
          </a:custGeom>
          <a:ln w="165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2579" y="1301661"/>
            <a:ext cx="21367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BF0000"/>
                </a:solidFill>
                <a:latin typeface="Times New Roman"/>
                <a:cs typeface="Times New Roman"/>
              </a:rPr>
              <a:t>1</a:t>
            </a:r>
            <a:r>
              <a:rPr sz="2400" b="1" spc="-3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BF0000"/>
                </a:solidFill>
                <a:latin typeface="Times New Roman"/>
                <a:cs typeface="Times New Roman"/>
              </a:rPr>
              <a:t>и</a:t>
            </a:r>
            <a:r>
              <a:rPr sz="2400" b="1" spc="-3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BF0000"/>
                </a:solidFill>
                <a:latin typeface="Times New Roman"/>
                <a:cs typeface="Times New Roman"/>
              </a:rPr>
              <a:t>высшая</a:t>
            </a:r>
            <a:r>
              <a:rPr sz="2400" b="1" spc="-25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BF0000"/>
                </a:solidFill>
                <a:latin typeface="Times New Roman"/>
                <a:cs typeface="Times New Roman"/>
              </a:rPr>
              <a:t>КК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5279" y="1645920"/>
            <a:ext cx="2110740" cy="0"/>
          </a:xfrm>
          <a:custGeom>
            <a:avLst/>
            <a:gdLst/>
            <a:ahLst/>
            <a:cxnLst/>
            <a:rect l="l" t="t" r="r" b="b"/>
            <a:pathLst>
              <a:path w="2110740">
                <a:moveTo>
                  <a:pt x="0" y="0"/>
                </a:moveTo>
                <a:lnTo>
                  <a:pt x="2110676" y="0"/>
                </a:lnTo>
              </a:path>
            </a:pathLst>
          </a:custGeom>
          <a:ln w="1656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50837" y="1667421"/>
            <a:ext cx="46748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72310" algn="l"/>
                <a:tab pos="3912870" algn="l"/>
              </a:tabLst>
            </a:pPr>
            <a:r>
              <a:rPr sz="2400" spc="-10" dirty="0">
                <a:solidFill>
                  <a:srgbClr val="000066"/>
                </a:solidFill>
                <a:latin typeface="Times New Roman"/>
                <a:cs typeface="Times New Roman"/>
              </a:rPr>
              <a:t>к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а</a:t>
            </a:r>
            <a:r>
              <a:rPr sz="2400" spc="-10" dirty="0">
                <a:solidFill>
                  <a:srgbClr val="000066"/>
                </a:solidFill>
                <a:latin typeface="Times New Roman"/>
                <a:cs typeface="Times New Roman"/>
              </a:rPr>
              <a:t>т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е</a:t>
            </a:r>
            <a:r>
              <a:rPr sz="2400" spc="-10" dirty="0">
                <a:solidFill>
                  <a:srgbClr val="000066"/>
                </a:solidFill>
                <a:latin typeface="Times New Roman"/>
                <a:cs typeface="Times New Roman"/>
              </a:rPr>
              <a:t>г</a:t>
            </a:r>
            <a:r>
              <a:rPr sz="2400" spc="5" dirty="0">
                <a:solidFill>
                  <a:srgbClr val="000066"/>
                </a:solidFill>
                <a:latin typeface="Times New Roman"/>
                <a:cs typeface="Times New Roman"/>
              </a:rPr>
              <a:t>о</a:t>
            </a:r>
            <a:r>
              <a:rPr sz="2400" spc="-10" dirty="0">
                <a:solidFill>
                  <a:srgbClr val="000066"/>
                </a:solidFill>
                <a:latin typeface="Times New Roman"/>
                <a:cs typeface="Times New Roman"/>
              </a:rPr>
              <a:t>р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ии	</a:t>
            </a:r>
            <a:r>
              <a:rPr sz="2400" spc="-10" dirty="0">
                <a:solidFill>
                  <a:srgbClr val="000066"/>
                </a:solidFill>
                <a:latin typeface="Times New Roman"/>
                <a:cs typeface="Times New Roman"/>
              </a:rPr>
              <a:t>п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е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д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а</a:t>
            </a:r>
            <a:r>
              <a:rPr sz="2400" spc="-10" dirty="0">
                <a:solidFill>
                  <a:srgbClr val="000066"/>
                </a:solidFill>
                <a:latin typeface="Times New Roman"/>
                <a:cs typeface="Times New Roman"/>
              </a:rPr>
              <a:t>г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огов	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бу</a:t>
            </a:r>
            <a:r>
              <a:rPr sz="2400" spc="5" dirty="0">
                <a:solidFill>
                  <a:srgbClr val="000066"/>
                </a:solidFill>
                <a:latin typeface="Times New Roman"/>
                <a:cs typeface="Times New Roman"/>
              </a:rPr>
              <a:t>д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ут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2579" y="1667421"/>
            <a:ext cx="8053705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308600">
              <a:lnSpc>
                <a:spcPct val="100000"/>
              </a:lnSpc>
              <a:spcBef>
                <a:spcPts val="100"/>
              </a:spcBef>
              <a:buSzPct val="95833"/>
              <a:buFont typeface="Wingdings"/>
              <a:buChar char=""/>
              <a:tabLst>
                <a:tab pos="153035" algn="l"/>
              </a:tabLst>
            </a:pPr>
            <a:r>
              <a:rPr sz="2400" spc="-15" dirty="0">
                <a:solidFill>
                  <a:srgbClr val="000066"/>
                </a:solidFill>
                <a:latin typeface="Times New Roman"/>
                <a:cs typeface="Times New Roman"/>
              </a:rPr>
              <a:t>К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в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а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ли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фи</a:t>
            </a:r>
            <a:r>
              <a:rPr sz="2400" spc="-10" dirty="0">
                <a:solidFill>
                  <a:srgbClr val="000066"/>
                </a:solidFill>
                <a:latin typeface="Times New Roman"/>
                <a:cs typeface="Times New Roman"/>
              </a:rPr>
              <a:t>к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а</a:t>
            </a:r>
            <a:r>
              <a:rPr sz="2400" spc="-10" dirty="0">
                <a:solidFill>
                  <a:srgbClr val="000066"/>
                </a:solidFill>
                <a:latin typeface="Times New Roman"/>
                <a:cs typeface="Times New Roman"/>
              </a:rPr>
              <a:t>ц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ио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н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н</a:t>
            </a:r>
            <a:r>
              <a:rPr sz="2400" spc="-15" dirty="0">
                <a:solidFill>
                  <a:srgbClr val="000066"/>
                </a:solidFill>
                <a:latin typeface="Times New Roman"/>
                <a:cs typeface="Times New Roman"/>
              </a:rPr>
              <a:t>ы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е 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бессрочными;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SzPct val="95833"/>
              <a:buFont typeface="Wingdings"/>
              <a:buChar char=""/>
              <a:tabLst>
                <a:tab pos="153035" algn="l"/>
                <a:tab pos="1722120" algn="l"/>
                <a:tab pos="2986405" algn="l"/>
                <a:tab pos="4424680" algn="l"/>
                <a:tab pos="4919980" algn="l"/>
                <a:tab pos="5257165" algn="l"/>
                <a:tab pos="6599555" algn="l"/>
                <a:tab pos="7395845" algn="l"/>
              </a:tabLst>
            </a:pPr>
            <a:r>
              <a:rPr sz="2400" spc="-10" dirty="0">
                <a:solidFill>
                  <a:srgbClr val="000066"/>
                </a:solidFill>
                <a:latin typeface="Times New Roman"/>
                <a:cs typeface="Times New Roman"/>
              </a:rPr>
              <a:t>к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а</a:t>
            </a:r>
            <a:r>
              <a:rPr sz="2400" spc="-10" dirty="0">
                <a:solidFill>
                  <a:srgbClr val="000066"/>
                </a:solidFill>
                <a:latin typeface="Times New Roman"/>
                <a:cs typeface="Times New Roman"/>
              </a:rPr>
              <a:t>т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егор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и</a:t>
            </a:r>
            <a:r>
              <a:rPr sz="2400" spc="-10" dirty="0">
                <a:solidFill>
                  <a:srgbClr val="000066"/>
                </a:solidFill>
                <a:latin typeface="Times New Roman"/>
                <a:cs typeface="Times New Roman"/>
              </a:rPr>
              <a:t>и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,	</a:t>
            </a:r>
            <a:r>
              <a:rPr sz="2400" spc="-10" dirty="0">
                <a:solidFill>
                  <a:srgbClr val="000066"/>
                </a:solidFill>
                <a:latin typeface="Times New Roman"/>
                <a:cs typeface="Times New Roman"/>
              </a:rPr>
              <a:t>к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о</a:t>
            </a:r>
            <a:r>
              <a:rPr sz="2400" spc="-10" dirty="0">
                <a:solidFill>
                  <a:srgbClr val="000066"/>
                </a:solidFill>
                <a:latin typeface="Times New Roman"/>
                <a:cs typeface="Times New Roman"/>
              </a:rPr>
              <a:t>т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орые	</a:t>
            </a:r>
            <a:r>
              <a:rPr sz="2400" spc="-10" dirty="0">
                <a:solidFill>
                  <a:srgbClr val="000066"/>
                </a:solidFill>
                <a:latin typeface="Times New Roman"/>
                <a:cs typeface="Times New Roman"/>
              </a:rPr>
              <a:t>п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олу</a:t>
            </a:r>
            <a:r>
              <a:rPr sz="2400" spc="10" dirty="0">
                <a:solidFill>
                  <a:srgbClr val="000066"/>
                </a:solidFill>
                <a:latin typeface="Times New Roman"/>
                <a:cs typeface="Times New Roman"/>
              </a:rPr>
              <a:t>ч</a:t>
            </a:r>
            <a:r>
              <a:rPr sz="2400" spc="-10" dirty="0">
                <a:solidFill>
                  <a:srgbClr val="000066"/>
                </a:solidFill>
                <a:latin typeface="Times New Roman"/>
                <a:cs typeface="Times New Roman"/>
              </a:rPr>
              <a:t>и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л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и	</a:t>
            </a:r>
            <a:r>
              <a:rPr sz="2400" spc="5" dirty="0">
                <a:solidFill>
                  <a:srgbClr val="000066"/>
                </a:solidFill>
                <a:latin typeface="Times New Roman"/>
                <a:cs typeface="Times New Roman"/>
              </a:rPr>
              <a:t>д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о	1	се</a:t>
            </a:r>
            <a:r>
              <a:rPr sz="2400" spc="-10" dirty="0">
                <a:solidFill>
                  <a:srgbClr val="000066"/>
                </a:solidFill>
                <a:latin typeface="Times New Roman"/>
                <a:cs typeface="Times New Roman"/>
              </a:rPr>
              <a:t>н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т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я</a:t>
            </a:r>
            <a:r>
              <a:rPr sz="2400" spc="5" dirty="0">
                <a:solidFill>
                  <a:srgbClr val="000066"/>
                </a:solidFill>
                <a:latin typeface="Times New Roman"/>
                <a:cs typeface="Times New Roman"/>
              </a:rPr>
              <a:t>б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ря	2023	</a:t>
            </a:r>
            <a:r>
              <a:rPr sz="2400" spc="-10" dirty="0">
                <a:solidFill>
                  <a:srgbClr val="000066"/>
                </a:solidFill>
                <a:latin typeface="Times New Roman"/>
                <a:cs typeface="Times New Roman"/>
              </a:rPr>
              <a:t>г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ода, 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действуют пять лет;</a:t>
            </a:r>
            <a:endParaRPr sz="2400">
              <a:latin typeface="Times New Roman"/>
              <a:cs typeface="Times New Roman"/>
            </a:endParaRPr>
          </a:p>
          <a:p>
            <a:pPr marL="152400" indent="-140335">
              <a:lnSpc>
                <a:spcPct val="100000"/>
              </a:lnSpc>
              <a:buSzPct val="95833"/>
              <a:buFont typeface="Wingdings"/>
              <a:buChar char=""/>
              <a:tabLst>
                <a:tab pos="153035" algn="l"/>
              </a:tabLst>
            </a:pP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заявление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на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аттестацию можно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подать через</a:t>
            </a:r>
            <a:r>
              <a:rPr sz="24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Госуслуги;</a:t>
            </a:r>
            <a:endParaRPr sz="240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0000"/>
              </a:lnSpc>
              <a:buSzPct val="95833"/>
              <a:buFont typeface="Wingdings"/>
              <a:buChar char=""/>
              <a:tabLst>
                <a:tab pos="153035" algn="l"/>
              </a:tabLst>
            </a:pP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подать заявление можно независимо 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от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продолжительности 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работы</a:t>
            </a:r>
            <a:r>
              <a:rPr sz="2400" spc="22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в</a:t>
            </a:r>
            <a:r>
              <a:rPr sz="2400" spc="24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ДОО,</a:t>
            </a:r>
            <a:r>
              <a:rPr sz="2400" spc="23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в</a:t>
            </a:r>
            <a:r>
              <a:rPr sz="2400" spc="23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том</a:t>
            </a:r>
            <a:r>
              <a:rPr sz="2400" spc="229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числе</a:t>
            </a:r>
            <a:r>
              <a:rPr sz="2400" spc="229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в</a:t>
            </a:r>
            <a:r>
              <a:rPr sz="2400" spc="23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период</a:t>
            </a:r>
            <a:r>
              <a:rPr sz="2400" spc="23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нахождения</a:t>
            </a:r>
            <a:r>
              <a:rPr sz="2400" spc="24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в</a:t>
            </a:r>
            <a:r>
              <a:rPr sz="2400" spc="22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отпуске </a:t>
            </a:r>
            <a:r>
              <a:rPr sz="2400" spc="-59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по 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уходу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за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ребенком;</a:t>
            </a:r>
            <a:endParaRPr sz="2400">
              <a:latin typeface="Times New Roman"/>
              <a:cs typeface="Times New Roman"/>
            </a:endParaRPr>
          </a:p>
          <a:p>
            <a:pPr marL="152400" indent="-140335" algn="just">
              <a:lnSpc>
                <a:spcPct val="100000"/>
              </a:lnSpc>
              <a:buSzPct val="95833"/>
              <a:buFont typeface="Wingdings"/>
              <a:buChar char=""/>
              <a:tabLst>
                <a:tab pos="153035" algn="l"/>
              </a:tabLst>
            </a:pP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не</a:t>
            </a:r>
            <a:r>
              <a:rPr sz="2400" spc="47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позднее,</a:t>
            </a:r>
            <a:r>
              <a:rPr sz="2400" spc="47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чем</a:t>
            </a:r>
            <a:r>
              <a:rPr sz="2400" spc="46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за</a:t>
            </a:r>
            <a:r>
              <a:rPr sz="2400" spc="46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5</a:t>
            </a:r>
            <a:r>
              <a:rPr sz="2400" spc="47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рабочих</a:t>
            </a:r>
            <a:r>
              <a:rPr sz="2400" spc="459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дней</a:t>
            </a:r>
            <a:r>
              <a:rPr sz="2400" spc="46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до</a:t>
            </a:r>
            <a:r>
              <a:rPr sz="2400" spc="47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аттестации,</a:t>
            </a:r>
            <a:r>
              <a:rPr sz="2400" spc="47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можно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2579" y="4959261"/>
            <a:ext cx="80543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направить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 в</a:t>
            </a:r>
            <a:r>
              <a:rPr sz="24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аттестационную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комиссию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дополнительные </a:t>
            </a:r>
            <a:r>
              <a:rPr sz="2400" spc="-58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сведения,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которые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характеризуют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профессиональную 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деятельность педагога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8363" y="12"/>
            <a:ext cx="8675370" cy="6021070"/>
            <a:chOff x="468363" y="12"/>
            <a:chExt cx="8675370" cy="60210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8363" y="1340992"/>
              <a:ext cx="8319960" cy="4680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72796" y="12"/>
              <a:ext cx="2670479" cy="239974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651" y="1295400"/>
            <a:ext cx="9303302" cy="388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517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2144" y="294385"/>
            <a:ext cx="742695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</a:rPr>
              <a:t>2.</a:t>
            </a:r>
            <a:r>
              <a:rPr spc="-15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Мониторинг</a:t>
            </a:r>
            <a:r>
              <a:rPr spc="-15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инфраструктуры</a:t>
            </a:r>
            <a:r>
              <a:rPr spc="-1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РППС</a:t>
            </a:r>
            <a:r>
              <a:rPr spc="-15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детского</a:t>
            </a:r>
            <a:r>
              <a:rPr spc="-15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сада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22439" y="980630"/>
            <a:ext cx="8521700" cy="5877560"/>
            <a:chOff x="622439" y="980630"/>
            <a:chExt cx="8521700" cy="58775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2439" y="980630"/>
              <a:ext cx="7981924" cy="44895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59994" y="4293361"/>
              <a:ext cx="2483637" cy="256428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6362" y="12"/>
            <a:ext cx="8837295" cy="6068695"/>
            <a:chOff x="306362" y="12"/>
            <a:chExt cx="8837295" cy="60686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6362" y="1267917"/>
              <a:ext cx="8531275" cy="48006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72796" y="12"/>
              <a:ext cx="2670479" cy="239974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5036" y="12"/>
            <a:ext cx="8778240" cy="6000750"/>
            <a:chOff x="365036" y="12"/>
            <a:chExt cx="8778240" cy="60007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5036" y="1267917"/>
              <a:ext cx="8413915" cy="473256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72796" y="12"/>
              <a:ext cx="2670479" cy="239974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2438400"/>
            <a:ext cx="8217442" cy="27469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algn="ctr">
              <a:lnSpc>
                <a:spcPts val="6120"/>
              </a:lnSpc>
              <a:spcBef>
                <a:spcPts val="1205"/>
              </a:spcBef>
            </a:pPr>
            <a:r>
              <a:rPr lang="ru-RU" sz="2800" spc="-7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spc="-9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spc="-95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spc="-9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</a:t>
            </a:r>
            <a:r>
              <a:rPr lang="ru-RU" sz="2800" spc="-11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spc="-8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800" spc="-12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800" spc="-26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7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spc="-85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spc="-1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spc="-105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</a:t>
            </a:r>
            <a:r>
              <a:rPr lang="ru-RU" sz="2800" spc="-11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spc="-95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spc="-105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сно</a:t>
            </a:r>
            <a:r>
              <a:rPr lang="ru-RU" sz="28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  </a:t>
            </a:r>
            <a:r>
              <a:rPr lang="ru-RU" sz="2800" spc="-8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800" spc="-65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spc="-1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spc="-105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</a:t>
            </a:r>
            <a:r>
              <a:rPr lang="ru-RU" sz="2800" spc="-9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spc="-105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spc="-125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spc="-105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</a:t>
            </a:r>
            <a:r>
              <a:rPr lang="ru-RU" sz="2800" spc="-9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spc="-25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85" dirty="0" smtClean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spc="-65" dirty="0" smtClean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spc="-90" dirty="0" smtClean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spc="-110" dirty="0" smtClean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dirty="0" smtClean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</a:p>
          <a:p>
            <a:pPr marL="12700" marR="5080">
              <a:lnSpc>
                <a:spcPts val="6120"/>
              </a:lnSpc>
              <a:spcBef>
                <a:spcPts val="1205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	НУЖНО	ЗНАТЬ	ПЕДАГОГАМ	И	РОДИТЕЛЯМ</a:t>
            </a:r>
          </a:p>
          <a:p>
            <a:pPr marL="12700" marR="5080">
              <a:lnSpc>
                <a:spcPts val="6120"/>
              </a:lnSpc>
              <a:spcBef>
                <a:spcPts val="1205"/>
              </a:spcBef>
            </a:pPr>
            <a:endParaRPr lang="ru-RU" sz="2000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615152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51995" y="3254755"/>
            <a:ext cx="3491636" cy="355320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68578" y="510868"/>
            <a:ext cx="7406005" cy="432943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295"/>
              </a:spcBef>
            </a:pPr>
            <a:r>
              <a:rPr sz="2400" b="1" dirty="0">
                <a:solidFill>
                  <a:srgbClr val="BF0000"/>
                </a:solidFill>
                <a:latin typeface="Times New Roman"/>
                <a:cs typeface="Times New Roman"/>
              </a:rPr>
              <a:t>Цель</a:t>
            </a:r>
            <a:r>
              <a:rPr sz="2400" b="1" spc="-4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BF0000"/>
                </a:solidFill>
                <a:latin typeface="Times New Roman"/>
                <a:cs typeface="Times New Roman"/>
              </a:rPr>
              <a:t>и</a:t>
            </a:r>
            <a:r>
              <a:rPr sz="2400" b="1" spc="-4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BF0000"/>
                </a:solidFill>
                <a:latin typeface="Times New Roman"/>
                <a:cs typeface="Times New Roman"/>
              </a:rPr>
              <a:t>задачи:</a:t>
            </a:r>
            <a:endParaRPr sz="2400" dirty="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6900"/>
              </a:lnSpc>
              <a:buSzPct val="95833"/>
              <a:buFont typeface="Symbol"/>
              <a:buChar char=""/>
              <a:tabLst>
                <a:tab pos="153670" algn="l"/>
              </a:tabLst>
            </a:pP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скоординировать</a:t>
            </a:r>
            <a:r>
              <a:rPr sz="2400" spc="590" dirty="0">
                <a:solidFill>
                  <a:srgbClr val="000066"/>
                </a:solidFill>
                <a:latin typeface="Times New Roman"/>
                <a:cs typeface="Times New Roman"/>
              </a:rPr>
              <a:t>   </a:t>
            </a:r>
            <a:r>
              <a:rPr sz="2400" spc="59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деятельность</a:t>
            </a:r>
            <a:r>
              <a:rPr sz="2400" spc="735" dirty="0">
                <a:solidFill>
                  <a:srgbClr val="000066"/>
                </a:solidFill>
                <a:latin typeface="Times New Roman"/>
                <a:cs typeface="Times New Roman"/>
              </a:rPr>
              <a:t>   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педколлектива </a:t>
            </a:r>
            <a:r>
              <a:rPr sz="2400" spc="-58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в</a:t>
            </a:r>
            <a:r>
              <a:rPr sz="24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новом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 учебном</a:t>
            </a:r>
            <a:r>
              <a:rPr sz="24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году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 в</a:t>
            </a:r>
            <a:r>
              <a:rPr sz="24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соответствие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 с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ФГОС ДО 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и </a:t>
            </a:r>
            <a:r>
              <a:rPr sz="24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ФОП</a:t>
            </a:r>
            <a:r>
              <a:rPr sz="2400" spc="-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ДО;</a:t>
            </a:r>
            <a:endParaRPr sz="2400" dirty="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6900"/>
              </a:lnSpc>
              <a:spcBef>
                <a:spcPts val="5"/>
              </a:spcBef>
              <a:buSzPct val="95833"/>
              <a:buFont typeface="Symbol"/>
              <a:buChar char=""/>
              <a:tabLst>
                <a:tab pos="153670" algn="l"/>
              </a:tabLst>
            </a:pP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оценить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качество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летней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оздоровительной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работы, </a:t>
            </a:r>
            <a:r>
              <a:rPr sz="2400" spc="-58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подвести итоги работы</a:t>
            </a:r>
            <a:r>
              <a:rPr sz="2400" spc="-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за</a:t>
            </a:r>
            <a:r>
              <a:rPr sz="24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2022/23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 учебный 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год;</a:t>
            </a:r>
            <a:endParaRPr sz="24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6900"/>
              </a:lnSpc>
              <a:spcBef>
                <a:spcPts val="15"/>
              </a:spcBef>
              <a:buSzPct val="95833"/>
              <a:buFont typeface="Symbol"/>
              <a:buChar char=""/>
              <a:tabLst>
                <a:tab pos="464184" algn="l"/>
              </a:tabLst>
            </a:pP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обсудить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приоритетные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направления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 в</a:t>
            </a:r>
            <a:r>
              <a:rPr sz="24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работе </a:t>
            </a:r>
            <a:r>
              <a:rPr sz="2400" spc="-58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детского 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сада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на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 2023/24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учебный год;</a:t>
            </a:r>
            <a:endParaRPr sz="24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6900"/>
              </a:lnSpc>
              <a:buSzPct val="95833"/>
              <a:buFont typeface="Symbol"/>
              <a:buChar char=""/>
              <a:tabLst>
                <a:tab pos="233045" algn="l"/>
              </a:tabLst>
            </a:pP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рассмотреть 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и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утвердить изменения 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в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локальных актах </a:t>
            </a:r>
            <a:r>
              <a:rPr sz="2400" spc="-58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по</a:t>
            </a:r>
            <a:r>
              <a:rPr sz="24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организации</a:t>
            </a:r>
            <a:r>
              <a:rPr sz="2400" spc="59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воспитательно-образовательного 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процесса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6655" y="149669"/>
            <a:ext cx="4650740" cy="861774"/>
          </a:xfrm>
        </p:spPr>
        <p:txBody>
          <a:bodyPr/>
          <a:lstStyle/>
          <a:p>
            <a:pPr algn="ctr"/>
            <a:r>
              <a:rPr lang="ru-RU" sz="2800" dirty="0"/>
              <a:t>Указ Президента от 17.05.2023 № 358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3297" y="1087094"/>
            <a:ext cx="7763509" cy="4819268"/>
          </a:xfrm>
        </p:spPr>
        <p:txBody>
          <a:bodyPr/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kern="1200" spc="-20" dirty="0">
                <a:solidFill>
                  <a:srgbClr val="404040"/>
                </a:solidFill>
                <a:latin typeface="Calibri"/>
                <a:cs typeface="Calibri"/>
              </a:rPr>
              <a:t>Цели</a:t>
            </a:r>
            <a:r>
              <a:rPr lang="ru-RU" sz="2800" kern="12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ru-RU" sz="2800" kern="1200" spc="-15" dirty="0">
                <a:solidFill>
                  <a:srgbClr val="404040"/>
                </a:solidFill>
                <a:latin typeface="Calibri"/>
                <a:cs typeface="Calibri"/>
              </a:rPr>
              <a:t>государственной</a:t>
            </a:r>
            <a:r>
              <a:rPr lang="ru-RU" sz="2800" kern="12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ru-RU" sz="2800" kern="1200" spc="-10" dirty="0">
                <a:solidFill>
                  <a:srgbClr val="404040"/>
                </a:solidFill>
                <a:latin typeface="Calibri"/>
                <a:cs typeface="Calibri"/>
              </a:rPr>
              <a:t>политики:</a:t>
            </a:r>
            <a:endParaRPr lang="ru-RU" sz="2800" kern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04800" marR="6985" lvl="0" indent="-182880" algn="just" defTabSz="914400" rtl="0" eaLnBrk="1" fontAlgn="auto" latinLnBrk="0" hangingPunct="1">
              <a:lnSpc>
                <a:spcPts val="3020"/>
              </a:lnSpc>
              <a:spcBef>
                <a:spcPts val="459"/>
              </a:spcBef>
              <a:spcAft>
                <a:spcPts val="0"/>
              </a:spcAft>
              <a:buClr>
                <a:srgbClr val="E38312"/>
              </a:buClr>
              <a:buSzTx/>
              <a:buFont typeface="Wingdings"/>
              <a:buChar char=""/>
              <a:tabLst>
                <a:tab pos="305435" algn="l"/>
              </a:tabLst>
              <a:defRPr/>
            </a:pPr>
            <a:r>
              <a:rPr lang="ru-RU" sz="2800" kern="1200" spc="-5" dirty="0">
                <a:solidFill>
                  <a:srgbClr val="404040"/>
                </a:solidFill>
                <a:latin typeface="Calibri"/>
                <a:cs typeface="Calibri"/>
              </a:rPr>
              <a:t>снизить</a:t>
            </a:r>
            <a:r>
              <a:rPr lang="ru-RU" sz="2800" kern="1200" dirty="0">
                <a:solidFill>
                  <a:srgbClr val="404040"/>
                </a:solidFill>
                <a:latin typeface="Calibri"/>
                <a:cs typeface="Calibri"/>
              </a:rPr>
              <a:t> уровень</a:t>
            </a:r>
            <a:r>
              <a:rPr lang="ru-RU" sz="2800" kern="12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ru-RU" sz="2800" kern="1200" spc="-25" dirty="0">
                <a:solidFill>
                  <a:srgbClr val="404040"/>
                </a:solidFill>
                <a:latin typeface="Calibri"/>
                <a:cs typeface="Calibri"/>
              </a:rPr>
              <a:t>детской</a:t>
            </a:r>
            <a:r>
              <a:rPr lang="ru-RU" sz="2800" kern="12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ru-RU" sz="2800" kern="1200" spc="-5" dirty="0">
                <a:solidFill>
                  <a:srgbClr val="404040"/>
                </a:solidFill>
                <a:latin typeface="Calibri"/>
                <a:cs typeface="Calibri"/>
              </a:rPr>
              <a:t>смертности</a:t>
            </a:r>
            <a:r>
              <a:rPr lang="ru-RU" sz="2800" kern="1200" dirty="0">
                <a:solidFill>
                  <a:srgbClr val="404040"/>
                </a:solidFill>
                <a:latin typeface="Calibri"/>
                <a:cs typeface="Calibri"/>
              </a:rPr>
              <a:t> и</a:t>
            </a:r>
            <a:r>
              <a:rPr lang="ru-RU" sz="2800" kern="12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ru-RU" sz="2800" kern="1200" spc="-5" dirty="0">
                <a:solidFill>
                  <a:srgbClr val="404040"/>
                </a:solidFill>
                <a:latin typeface="Calibri"/>
                <a:cs typeface="Calibri"/>
              </a:rPr>
              <a:t>травматизма</a:t>
            </a:r>
            <a:r>
              <a:rPr lang="ru-RU" sz="2800" kern="12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ru-RU" sz="2800" kern="1200" spc="-15" dirty="0">
                <a:solidFill>
                  <a:srgbClr val="404040"/>
                </a:solidFill>
                <a:latin typeface="Calibri"/>
                <a:cs typeface="Calibri"/>
              </a:rPr>
              <a:t>детей, </a:t>
            </a:r>
            <a:r>
              <a:rPr lang="ru-RU" sz="2800" kern="12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ru-RU" sz="2800" kern="1200" spc="-5" dirty="0">
                <a:solidFill>
                  <a:srgbClr val="404040"/>
                </a:solidFill>
                <a:latin typeface="Calibri"/>
                <a:cs typeface="Calibri"/>
              </a:rPr>
              <a:t>сохранить</a:t>
            </a:r>
            <a:r>
              <a:rPr lang="ru-RU" sz="2800" kern="12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ru-RU" sz="2800" kern="1200" dirty="0">
                <a:solidFill>
                  <a:srgbClr val="404040"/>
                </a:solidFill>
                <a:latin typeface="Calibri"/>
                <a:cs typeface="Calibri"/>
              </a:rPr>
              <a:t>их</a:t>
            </a:r>
            <a:r>
              <a:rPr lang="ru-RU" sz="2800" kern="12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ru-RU" sz="2800" kern="1200" spc="-10" dirty="0">
                <a:solidFill>
                  <a:srgbClr val="404040"/>
                </a:solidFill>
                <a:latin typeface="Calibri"/>
                <a:cs typeface="Calibri"/>
              </a:rPr>
              <a:t>здоровье;</a:t>
            </a:r>
            <a:endParaRPr lang="ru-RU" sz="2800" kern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04800" marR="6350" lvl="0" indent="-182880" algn="just" defTabSz="914400" rtl="0" eaLnBrk="1" fontAlgn="auto" latinLnBrk="0" hangingPunct="1">
              <a:lnSpc>
                <a:spcPts val="3020"/>
              </a:lnSpc>
              <a:spcBef>
                <a:spcPts val="610"/>
              </a:spcBef>
              <a:spcAft>
                <a:spcPts val="0"/>
              </a:spcAft>
              <a:buClr>
                <a:srgbClr val="E38312"/>
              </a:buClr>
              <a:buSzTx/>
              <a:buFont typeface="Wingdings"/>
              <a:buChar char=""/>
              <a:tabLst>
                <a:tab pos="305435" algn="l"/>
              </a:tabLst>
              <a:defRPr/>
            </a:pPr>
            <a:r>
              <a:rPr lang="ru-RU" sz="2800" kern="1200" spc="-5" dirty="0">
                <a:solidFill>
                  <a:srgbClr val="404040"/>
                </a:solidFill>
                <a:latin typeface="Calibri"/>
                <a:cs typeface="Calibri"/>
              </a:rPr>
              <a:t>защитить</a:t>
            </a:r>
            <a:r>
              <a:rPr lang="ru-RU" sz="2800" kern="1200" spc="6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ru-RU" sz="2800" kern="12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lang="ru-RU" sz="2800" kern="1200" spc="6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ru-RU" sz="2800" kern="1200" spc="-5" dirty="0">
                <a:solidFill>
                  <a:srgbClr val="404040"/>
                </a:solidFill>
                <a:latin typeface="Calibri"/>
                <a:cs typeface="Calibri"/>
              </a:rPr>
              <a:t>обеспечить</a:t>
            </a:r>
            <a:r>
              <a:rPr lang="ru-RU" sz="2800" kern="1200" spc="6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ru-RU" sz="2800" kern="1200" spc="-5" dirty="0">
                <a:solidFill>
                  <a:srgbClr val="404040"/>
                </a:solidFill>
                <a:latin typeface="Calibri"/>
                <a:cs typeface="Calibri"/>
              </a:rPr>
              <a:t>интересы</a:t>
            </a:r>
            <a:r>
              <a:rPr lang="ru-RU" sz="2800" kern="1200" spc="6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ru-RU" sz="2800" kern="1200" spc="-15" dirty="0">
                <a:solidFill>
                  <a:srgbClr val="404040"/>
                </a:solidFill>
                <a:latin typeface="Calibri"/>
                <a:cs typeface="Calibri"/>
              </a:rPr>
              <a:t>детей</a:t>
            </a:r>
            <a:r>
              <a:rPr lang="ru-RU" sz="2800" kern="1200" spc="12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ru-RU" sz="2800" kern="12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lang="ru-RU" sz="2800" kern="1200" spc="6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ru-RU" sz="2800" kern="1200" spc="-10" dirty="0">
                <a:solidFill>
                  <a:srgbClr val="404040"/>
                </a:solidFill>
                <a:latin typeface="Calibri"/>
                <a:cs typeface="Calibri"/>
              </a:rPr>
              <a:t>семей</a:t>
            </a:r>
            <a:r>
              <a:rPr lang="ru-RU" sz="2800" kern="1200" spc="6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ru-RU" sz="2800" kern="1200" dirty="0">
                <a:solidFill>
                  <a:srgbClr val="404040"/>
                </a:solidFill>
                <a:latin typeface="Calibri"/>
                <a:cs typeface="Calibri"/>
              </a:rPr>
              <a:t>с</a:t>
            </a:r>
            <a:r>
              <a:rPr lang="ru-RU" sz="2800" kern="1200" spc="6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ru-RU" sz="2800" kern="1200" spc="-5" dirty="0">
                <a:solidFill>
                  <a:srgbClr val="404040"/>
                </a:solidFill>
                <a:latin typeface="Calibri"/>
                <a:cs typeface="Calibri"/>
              </a:rPr>
              <a:t>детьми </a:t>
            </a:r>
            <a:r>
              <a:rPr lang="ru-RU" sz="2800" kern="1200" dirty="0">
                <a:solidFill>
                  <a:srgbClr val="404040"/>
                </a:solidFill>
                <a:latin typeface="Calibri"/>
                <a:cs typeface="Calibri"/>
              </a:rPr>
              <a:t> во</a:t>
            </a:r>
            <a:r>
              <a:rPr lang="ru-RU" sz="2800" kern="12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ru-RU" sz="2800" kern="1200" spc="-10" dirty="0">
                <a:solidFill>
                  <a:srgbClr val="404040"/>
                </a:solidFill>
                <a:latin typeface="Calibri"/>
                <a:cs typeface="Calibri"/>
              </a:rPr>
              <a:t>всех</a:t>
            </a:r>
            <a:r>
              <a:rPr lang="ru-RU" sz="2800" kern="1200" spc="-5" dirty="0">
                <a:solidFill>
                  <a:srgbClr val="404040"/>
                </a:solidFill>
                <a:latin typeface="Calibri"/>
                <a:cs typeface="Calibri"/>
              </a:rPr>
              <a:t> сферах </a:t>
            </a:r>
            <a:r>
              <a:rPr lang="ru-RU" sz="2800" kern="1200" spc="-10" dirty="0">
                <a:solidFill>
                  <a:srgbClr val="404040"/>
                </a:solidFill>
                <a:latin typeface="Calibri"/>
                <a:cs typeface="Calibri"/>
              </a:rPr>
              <a:t>жизнедеятельности;</a:t>
            </a:r>
            <a:endParaRPr lang="ru-RU" sz="2800" kern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04800" marR="5080" lvl="0" indent="-182880" algn="just" defTabSz="914400" rtl="0" eaLnBrk="1" fontAlgn="auto" latinLnBrk="0" hangingPunct="1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E38312"/>
              </a:buClr>
              <a:buSzTx/>
              <a:buFont typeface="Wingdings"/>
              <a:buChar char=""/>
              <a:tabLst>
                <a:tab pos="305435" algn="l"/>
              </a:tabLst>
              <a:defRPr/>
            </a:pPr>
            <a:r>
              <a:rPr lang="ru-RU" sz="2800" kern="1200" dirty="0">
                <a:solidFill>
                  <a:srgbClr val="404040"/>
                </a:solidFill>
                <a:latin typeface="Calibri"/>
                <a:cs typeface="Calibri"/>
              </a:rPr>
              <a:t>воспитать</a:t>
            </a:r>
            <a:r>
              <a:rPr lang="ru-RU" sz="2800" kern="12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ru-RU" sz="2800" kern="1200" spc="-5" dirty="0">
                <a:solidFill>
                  <a:srgbClr val="404040"/>
                </a:solidFill>
                <a:latin typeface="Calibri"/>
                <a:cs typeface="Calibri"/>
              </a:rPr>
              <a:t>гармонично</a:t>
            </a:r>
            <a:r>
              <a:rPr lang="ru-RU" sz="2800" kern="12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ru-RU" sz="2800" kern="1200" spc="-5" dirty="0">
                <a:solidFill>
                  <a:srgbClr val="404040"/>
                </a:solidFill>
                <a:latin typeface="Calibri"/>
                <a:cs typeface="Calibri"/>
              </a:rPr>
              <a:t>развитую</a:t>
            </a:r>
            <a:r>
              <a:rPr lang="ru-RU" sz="2800" kern="12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ru-RU" sz="2800" kern="1200" spc="5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lang="ru-RU" sz="2800" kern="12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ru-RU" sz="2800" kern="1200" spc="-5" dirty="0">
                <a:solidFill>
                  <a:srgbClr val="404040"/>
                </a:solidFill>
                <a:latin typeface="Calibri"/>
                <a:cs typeface="Calibri"/>
              </a:rPr>
              <a:t>социально</a:t>
            </a:r>
            <a:r>
              <a:rPr lang="ru-RU" sz="2800" kern="12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ru-RU" sz="2800" kern="1200" spc="-10" dirty="0">
                <a:solidFill>
                  <a:srgbClr val="404040"/>
                </a:solidFill>
                <a:latin typeface="Calibri"/>
                <a:cs typeface="Calibri"/>
              </a:rPr>
              <a:t>ответственную </a:t>
            </a:r>
            <a:r>
              <a:rPr lang="ru-RU" sz="2800" kern="1200" spc="-5" dirty="0">
                <a:solidFill>
                  <a:srgbClr val="404040"/>
                </a:solidFill>
                <a:latin typeface="Calibri"/>
                <a:cs typeface="Calibri"/>
              </a:rPr>
              <a:t> личность</a:t>
            </a:r>
            <a:r>
              <a:rPr lang="ru-RU" sz="2800" kern="12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ru-RU" sz="2800" kern="1200" spc="5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lang="ru-RU" sz="2800" kern="12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ru-RU" sz="2800" kern="1200" spc="-5" dirty="0">
                <a:solidFill>
                  <a:srgbClr val="404040"/>
                </a:solidFill>
                <a:latin typeface="Calibri"/>
                <a:cs typeface="Calibri"/>
              </a:rPr>
              <a:t>основе</a:t>
            </a:r>
            <a:r>
              <a:rPr lang="ru-RU" sz="2800" kern="1200" dirty="0">
                <a:solidFill>
                  <a:srgbClr val="404040"/>
                </a:solidFill>
                <a:latin typeface="Calibri"/>
                <a:cs typeface="Calibri"/>
              </a:rPr>
              <a:t> традиционных</a:t>
            </a:r>
            <a:r>
              <a:rPr lang="ru-RU" sz="2800" kern="12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ru-RU" sz="2800" kern="1200" spc="-5" dirty="0">
                <a:solidFill>
                  <a:srgbClr val="404040"/>
                </a:solidFill>
                <a:latin typeface="Calibri"/>
                <a:cs typeface="Calibri"/>
              </a:rPr>
              <a:t>российских</a:t>
            </a:r>
            <a:r>
              <a:rPr lang="ru-RU" sz="2800" kern="12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ru-RU" sz="2800" kern="1200" spc="-5" dirty="0">
                <a:solidFill>
                  <a:srgbClr val="404040"/>
                </a:solidFill>
                <a:latin typeface="Calibri"/>
                <a:cs typeface="Calibri"/>
              </a:rPr>
              <a:t>духовно- </a:t>
            </a:r>
            <a:r>
              <a:rPr lang="ru-RU" sz="2800" kern="1200" dirty="0">
                <a:solidFill>
                  <a:srgbClr val="404040"/>
                </a:solidFill>
                <a:latin typeface="Calibri"/>
                <a:cs typeface="Calibri"/>
              </a:rPr>
              <a:t> нравственных</a:t>
            </a:r>
            <a:r>
              <a:rPr lang="ru-RU" sz="2800" kern="12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ru-RU" sz="2800" kern="1200" spc="-10" dirty="0">
                <a:solidFill>
                  <a:srgbClr val="404040"/>
                </a:solidFill>
                <a:latin typeface="Calibri"/>
                <a:cs typeface="Calibri"/>
              </a:rPr>
              <a:t>ценностей,</a:t>
            </a:r>
            <a:r>
              <a:rPr lang="ru-RU" sz="2800" kern="1200" spc="-5" dirty="0">
                <a:solidFill>
                  <a:srgbClr val="404040"/>
                </a:solidFill>
                <a:latin typeface="Calibri"/>
                <a:cs typeface="Calibri"/>
              </a:rPr>
              <a:t> исторических</a:t>
            </a:r>
            <a:r>
              <a:rPr lang="ru-RU" sz="2800" kern="12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ru-RU" sz="2800" kern="1200" spc="5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lang="ru-RU" sz="2800" kern="12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ru-RU" sz="2800" kern="1200" dirty="0">
                <a:solidFill>
                  <a:srgbClr val="404040"/>
                </a:solidFill>
                <a:latin typeface="Calibri"/>
                <a:cs typeface="Calibri"/>
              </a:rPr>
              <a:t>национально- </a:t>
            </a:r>
            <a:r>
              <a:rPr lang="ru-RU" sz="2800" kern="12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ru-RU" sz="2800" kern="1200" spc="-25" dirty="0">
                <a:solidFill>
                  <a:srgbClr val="404040"/>
                </a:solidFill>
                <a:latin typeface="Calibri"/>
                <a:cs typeface="Calibri"/>
              </a:rPr>
              <a:t>культурных</a:t>
            </a:r>
            <a:r>
              <a:rPr lang="ru-RU" sz="2800" kern="12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ru-RU" sz="2800" kern="1200" spc="-5" dirty="0">
                <a:solidFill>
                  <a:srgbClr val="404040"/>
                </a:solidFill>
                <a:latin typeface="Calibri"/>
                <a:cs typeface="Calibri"/>
              </a:rPr>
              <a:t>традиций</a:t>
            </a:r>
            <a:endParaRPr lang="ru-RU" sz="2800" kern="1200" dirty="0">
              <a:solidFill>
                <a:prstClr val="black"/>
              </a:solidFill>
              <a:latin typeface="Calibri"/>
              <a:cs typeface="Calibr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0007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6655" y="149669"/>
            <a:ext cx="4650740" cy="861774"/>
          </a:xfrm>
        </p:spPr>
        <p:txBody>
          <a:bodyPr/>
          <a:lstStyle/>
          <a:p>
            <a:pPr algn="ctr"/>
            <a:r>
              <a:rPr lang="ru-RU" sz="2800" spc="-45" dirty="0">
                <a:solidFill>
                  <a:srgbClr val="FF0000"/>
                </a:solidFill>
              </a:rPr>
              <a:t>Пять</a:t>
            </a:r>
            <a:r>
              <a:rPr lang="ru-RU" sz="2800" spc="-110" dirty="0">
                <a:solidFill>
                  <a:srgbClr val="FF0000"/>
                </a:solidFill>
              </a:rPr>
              <a:t> </a:t>
            </a:r>
            <a:r>
              <a:rPr lang="ru-RU" sz="2800" spc="-45" dirty="0">
                <a:solidFill>
                  <a:srgbClr val="FF0000"/>
                </a:solidFill>
              </a:rPr>
              <a:t>основных</a:t>
            </a:r>
            <a:r>
              <a:rPr lang="ru-RU" sz="2800" spc="-140" dirty="0">
                <a:solidFill>
                  <a:srgbClr val="FF0000"/>
                </a:solidFill>
              </a:rPr>
              <a:t> </a:t>
            </a:r>
            <a:r>
              <a:rPr lang="ru-RU" sz="2800" spc="-45" dirty="0">
                <a:solidFill>
                  <a:srgbClr val="FF0000"/>
                </a:solidFill>
              </a:rPr>
              <a:t>угроз</a:t>
            </a:r>
            <a:r>
              <a:rPr lang="ru-RU" sz="2800" spc="-105" dirty="0">
                <a:solidFill>
                  <a:srgbClr val="FF0000"/>
                </a:solidFill>
              </a:rPr>
              <a:t> </a:t>
            </a:r>
            <a:r>
              <a:rPr lang="ru-RU" sz="2800" spc="-45" dirty="0">
                <a:solidFill>
                  <a:srgbClr val="FF0000"/>
                </a:solidFill>
              </a:rPr>
              <a:t>безопасности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3297" y="1087094"/>
            <a:ext cx="7763509" cy="5424562"/>
          </a:xfrm>
        </p:spPr>
        <p:txBody>
          <a:bodyPr/>
          <a:lstStyle/>
          <a:p>
            <a:pPr marL="198755" indent="-186690">
              <a:lnSpc>
                <a:spcPct val="100000"/>
              </a:lnSpc>
              <a:spcBef>
                <a:spcPts val="320"/>
              </a:spcBef>
              <a:buClr>
                <a:srgbClr val="E38312"/>
              </a:buClr>
              <a:buSzPct val="96875"/>
              <a:buFont typeface="Wingdings"/>
              <a:buChar char=""/>
              <a:tabLst>
                <a:tab pos="199390" algn="l"/>
              </a:tabLst>
            </a:pPr>
            <a:r>
              <a:rPr lang="ru-RU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</a:t>
            </a:r>
            <a:r>
              <a:rPr lang="ru-RU" spc="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</a:t>
            </a:r>
            <a:r>
              <a:rPr lang="ru-RU" spc="4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благополучия</a:t>
            </a:r>
            <a:r>
              <a:rPr lang="ru-RU" spc="6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pc="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семей,</a:t>
            </a:r>
            <a:r>
              <a:rPr lang="ru-RU" spc="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имеющих</a:t>
            </a:r>
            <a:r>
              <a:rPr lang="ru-RU" spc="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5580" marR="8255" indent="-183515">
              <a:lnSpc>
                <a:spcPts val="3460"/>
              </a:lnSpc>
              <a:spcBef>
                <a:spcPts val="650"/>
              </a:spcBef>
              <a:buClr>
                <a:srgbClr val="E38312"/>
              </a:buClr>
              <a:buSzPct val="96875"/>
              <a:buFont typeface="Wingdings"/>
              <a:buChar char=""/>
              <a:tabLst>
                <a:tab pos="199390" algn="l"/>
                <a:tab pos="2049145" algn="l"/>
                <a:tab pos="3838575" algn="l"/>
                <a:tab pos="6460490" algn="l"/>
                <a:tab pos="7856855" algn="l"/>
                <a:tab pos="9329420" algn="l"/>
              </a:tabLst>
            </a:pPr>
            <a:r>
              <a:rPr lang="ru-RU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сокий</a:t>
            </a:r>
            <a:r>
              <a:rPr lang="ru-RU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</a:t>
            </a:r>
            <a:r>
              <a:rPr lang="ru-RU" spc="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pc="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т</a:t>
            </a:r>
            <a:r>
              <a:rPr lang="ru-RU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</a:t>
            </a:r>
            <a:r>
              <a:rPr lang="ru-RU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изма</a:t>
            </a:r>
            <a:r>
              <a:rPr lang="ru-RU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</a:t>
            </a:r>
            <a:r>
              <a:rPr lang="ru-RU" spc="-6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pc="-4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ей,</a:t>
            </a:r>
            <a:r>
              <a:rPr lang="ru-RU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</a:t>
            </a:r>
            <a:r>
              <a:rPr lang="ru-RU" spc="-1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дящий  </a:t>
            </a:r>
            <a:r>
              <a:rPr lang="ru-RU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их</a:t>
            </a:r>
            <a:r>
              <a:rPr lang="ru-RU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смертности</a:t>
            </a:r>
            <a:r>
              <a:rPr lang="ru-RU" spc="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ru-RU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инвалидности;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5580" marR="5080" indent="-183515">
              <a:lnSpc>
                <a:spcPts val="3460"/>
              </a:lnSpc>
              <a:spcBef>
                <a:spcPts val="595"/>
              </a:spcBef>
              <a:buClr>
                <a:srgbClr val="E38312"/>
              </a:buClr>
              <a:buSzPct val="96875"/>
              <a:buFont typeface="Wingdings"/>
              <a:buChar char=""/>
              <a:tabLst>
                <a:tab pos="199390" algn="l"/>
                <a:tab pos="2463800" algn="l"/>
                <a:tab pos="6426835" algn="l"/>
                <a:tab pos="6847840" algn="l"/>
                <a:tab pos="9119235" algn="l"/>
              </a:tabLst>
            </a:pPr>
            <a:r>
              <a:rPr lang="ru-RU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</a:t>
            </a:r>
            <a:r>
              <a:rPr lang="ru-RU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</a:t>
            </a:r>
            <a:r>
              <a:rPr lang="ru-RU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ние</a:t>
            </a:r>
            <a:r>
              <a:rPr lang="ru-RU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pc="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</a:t>
            </a:r>
            <a:r>
              <a:rPr lang="ru-RU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pc="-5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них</a:t>
            </a:r>
            <a:r>
              <a:rPr lang="ru-RU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</a:t>
            </a:r>
            <a:r>
              <a:rPr lang="ru-RU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pc="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ую</a:t>
            </a:r>
            <a:r>
              <a:rPr lang="ru-RU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pc="-4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ея</a:t>
            </a:r>
            <a:r>
              <a:rPr lang="ru-RU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pc="-6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lang="ru-RU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</a:t>
            </a:r>
            <a:r>
              <a:rPr lang="ru-RU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совершение</a:t>
            </a:r>
            <a:r>
              <a:rPr lang="ru-RU" spc="4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преступлений</a:t>
            </a:r>
            <a:r>
              <a:rPr lang="ru-RU" spc="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отношении</a:t>
            </a:r>
            <a:r>
              <a:rPr lang="ru-RU" spc="4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5580" marR="6985" indent="-183515">
              <a:lnSpc>
                <a:spcPts val="3460"/>
              </a:lnSpc>
              <a:spcBef>
                <a:spcPts val="590"/>
              </a:spcBef>
              <a:buClr>
                <a:srgbClr val="E38312"/>
              </a:buClr>
              <a:buSzPct val="96875"/>
              <a:buFont typeface="Wingdings"/>
              <a:buChar char=""/>
              <a:tabLst>
                <a:tab pos="199390" algn="l"/>
                <a:tab pos="3371850" algn="l"/>
                <a:tab pos="5875020" algn="l"/>
                <a:tab pos="9006205" algn="l"/>
                <a:tab pos="10905490" algn="l"/>
              </a:tabLst>
            </a:pPr>
            <a:r>
              <a:rPr lang="ru-RU" spc="-1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</a:t>
            </a:r>
            <a:r>
              <a:rPr lang="ru-RU" spc="5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pc="-1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pc="-2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pc="-1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</a:t>
            </a:r>
            <a:r>
              <a:rPr lang="ru-RU" spc="1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pc="-5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ние</a:t>
            </a:r>
            <a:r>
              <a:rPr lang="ru-RU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pc="-5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</a:t>
            </a:r>
            <a:r>
              <a:rPr lang="ru-RU" spc="-15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pc="-1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рм</a:t>
            </a:r>
            <a:r>
              <a:rPr lang="ru-RU" spc="2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pc="-5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ции</a:t>
            </a:r>
            <a:r>
              <a:rPr lang="ru-RU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pc="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pc="-6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pc="-4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ляю</a:t>
            </a:r>
            <a:r>
              <a:rPr lang="ru-RU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</a:t>
            </a:r>
            <a:r>
              <a:rPr lang="ru-RU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</a:t>
            </a:r>
            <a:r>
              <a:rPr lang="ru-RU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</a:t>
            </a:r>
            <a:r>
              <a:rPr lang="ru-RU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сть</a:t>
            </a:r>
            <a:r>
              <a:rPr lang="ru-RU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 </a:t>
            </a:r>
            <a:r>
              <a:rPr lang="ru-RU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детей,</a:t>
            </a:r>
            <a:r>
              <a:rPr lang="ru-RU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</a:t>
            </a:r>
            <a:r>
              <a:rPr lang="ru-RU" spc="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</a:t>
            </a:r>
            <a:r>
              <a:rPr lang="ru-RU" spc="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Интернете;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5580" marR="5080" indent="-183515">
              <a:lnSpc>
                <a:spcPts val="3460"/>
              </a:lnSpc>
              <a:spcBef>
                <a:spcPts val="600"/>
              </a:spcBef>
              <a:buClr>
                <a:srgbClr val="E38312"/>
              </a:buClr>
              <a:buSzPct val="96875"/>
              <a:buFont typeface="Wingdings"/>
              <a:buChar char=""/>
              <a:tabLst>
                <a:tab pos="199390" algn="l"/>
                <a:tab pos="2741295" algn="l"/>
                <a:tab pos="5984875" algn="l"/>
                <a:tab pos="6820534" algn="l"/>
                <a:tab pos="9991090" algn="l"/>
              </a:tabLst>
            </a:pPr>
            <a:r>
              <a:rPr lang="ru-RU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</a:t>
            </a:r>
            <a:r>
              <a:rPr lang="ru-RU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ние</a:t>
            </a:r>
            <a:r>
              <a:rPr lang="ru-RU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pc="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pc="-6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pc="-4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</a:t>
            </a:r>
            <a:r>
              <a:rPr lang="ru-RU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т</a:t>
            </a:r>
            <a:r>
              <a:rPr lang="ru-RU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радицио</a:t>
            </a:r>
            <a:r>
              <a:rPr lang="ru-RU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pc="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pc="-4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pc="-5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r>
              <a:rPr lang="ru-RU" spc="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о-  нравственных,</a:t>
            </a:r>
            <a:r>
              <a:rPr lang="ru-RU" spc="5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</a:t>
            </a:r>
            <a:r>
              <a:rPr lang="ru-RU" spc="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</a:t>
            </a:r>
            <a:r>
              <a:rPr lang="ru-RU" spc="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семейных,</a:t>
            </a:r>
            <a:r>
              <a:rPr lang="ru-RU" spc="5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ценностях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98706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6655" y="149669"/>
            <a:ext cx="4650740" cy="369332"/>
          </a:xfrm>
        </p:spPr>
        <p:txBody>
          <a:bodyPr/>
          <a:lstStyle/>
          <a:p>
            <a:pPr algn="ctr"/>
            <a:r>
              <a:rPr lang="ru-RU" spc="-50" dirty="0">
                <a:latin typeface="Microsoft Sans Serif"/>
                <a:cs typeface="Microsoft Sans Serif"/>
              </a:rPr>
              <a:t>Основные</a:t>
            </a:r>
            <a:r>
              <a:rPr lang="ru-RU" spc="-95" dirty="0">
                <a:latin typeface="Microsoft Sans Serif"/>
                <a:cs typeface="Microsoft Sans Serif"/>
              </a:rPr>
              <a:t> </a:t>
            </a:r>
            <a:r>
              <a:rPr lang="ru-RU" spc="-65" dirty="0" smtClean="0">
                <a:latin typeface="Microsoft Sans Serif"/>
                <a:cs typeface="Microsoft Sans Serif"/>
              </a:rPr>
              <a:t>мероприятия по ИБ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1" y="914400"/>
            <a:ext cx="9231113" cy="528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318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6655" y="149669"/>
            <a:ext cx="4650740" cy="861774"/>
          </a:xfrm>
        </p:spPr>
        <p:txBody>
          <a:bodyPr/>
          <a:lstStyle/>
          <a:p>
            <a:r>
              <a:rPr lang="ru-RU" sz="2800" dirty="0"/>
              <a:t>Преемственность ДО и НОО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3297" y="1087094"/>
            <a:ext cx="7763509" cy="1046440"/>
          </a:xfrm>
        </p:spPr>
        <p:txBody>
          <a:bodyPr/>
          <a:lstStyle/>
          <a:p>
            <a:endParaRPr lang="ru-RU" spc="185" dirty="0" smtClean="0">
              <a:solidFill>
                <a:srgbClr val="626F52"/>
              </a:solidFill>
              <a:latin typeface="Calibri Light"/>
              <a:cs typeface="Calibri Light"/>
            </a:endParaRPr>
          </a:p>
          <a:p>
            <a:pPr algn="ctr"/>
            <a:r>
              <a:rPr lang="ru-RU" sz="2800" spc="185" dirty="0" smtClean="0">
                <a:solidFill>
                  <a:srgbClr val="626F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spc="175" dirty="0" smtClean="0">
                <a:solidFill>
                  <a:srgbClr val="626F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spc="190" dirty="0" smtClean="0">
                <a:solidFill>
                  <a:srgbClr val="626F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sz="2800" spc="175" dirty="0" smtClean="0">
                <a:solidFill>
                  <a:srgbClr val="626F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spc="195" dirty="0" smtClean="0">
                <a:solidFill>
                  <a:srgbClr val="626F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spc="180" dirty="0" smtClean="0">
                <a:solidFill>
                  <a:srgbClr val="626F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800" spc="190" dirty="0" smtClean="0">
                <a:solidFill>
                  <a:srgbClr val="626F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spc="185" dirty="0" smtClean="0">
                <a:solidFill>
                  <a:srgbClr val="626F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spc="195" dirty="0" smtClean="0">
                <a:solidFill>
                  <a:srgbClr val="626F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ИЯ</a:t>
            </a:r>
            <a:r>
              <a:rPr lang="ru-RU" sz="2800" dirty="0">
                <a:solidFill>
                  <a:srgbClr val="626F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spc="-95" dirty="0">
                <a:solidFill>
                  <a:srgbClr val="626F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175" dirty="0">
                <a:solidFill>
                  <a:srgbClr val="626F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spc="190" dirty="0">
                <a:solidFill>
                  <a:srgbClr val="626F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</a:t>
            </a:r>
            <a:r>
              <a:rPr lang="ru-RU" sz="2800" spc="175" dirty="0">
                <a:solidFill>
                  <a:srgbClr val="626F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spc="190" dirty="0">
                <a:solidFill>
                  <a:srgbClr val="626F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sz="2800" spc="195" dirty="0">
                <a:solidFill>
                  <a:srgbClr val="626F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ИЯ</a:t>
            </a:r>
            <a:r>
              <a:rPr lang="ru-RU" sz="2800" spc="175" dirty="0">
                <a:solidFill>
                  <a:srgbClr val="626F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spc="195" dirty="0">
                <a:solidFill>
                  <a:srgbClr val="626F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ИЯ</a:t>
            </a:r>
            <a:r>
              <a:rPr lang="ru-RU" sz="2800" dirty="0">
                <a:solidFill>
                  <a:srgbClr val="626F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	</a:t>
            </a:r>
            <a:r>
              <a:rPr lang="ru-RU" sz="2800" spc="185" dirty="0">
                <a:solidFill>
                  <a:srgbClr val="626F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2800" spc="190" dirty="0">
                <a:solidFill>
                  <a:srgbClr val="626F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spc="180" dirty="0">
                <a:solidFill>
                  <a:srgbClr val="626F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800" dirty="0">
                <a:solidFill>
                  <a:srgbClr val="626F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32638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6655" y="149669"/>
            <a:ext cx="4650740" cy="738664"/>
          </a:xfrm>
        </p:spPr>
        <p:txBody>
          <a:bodyPr/>
          <a:lstStyle/>
          <a:p>
            <a:pPr algn="ctr"/>
            <a:r>
              <a:rPr lang="ru-RU" spc="-40" dirty="0"/>
              <a:t>Цель</a:t>
            </a:r>
            <a:r>
              <a:rPr lang="ru-RU" spc="-100" dirty="0"/>
              <a:t> </a:t>
            </a:r>
            <a:r>
              <a:rPr lang="ru-RU" spc="-50" dirty="0"/>
              <a:t>взаимодействия</a:t>
            </a:r>
            <a:r>
              <a:rPr lang="ru-RU" spc="-125" dirty="0"/>
              <a:t> </a:t>
            </a:r>
            <a:r>
              <a:rPr lang="ru-RU" spc="-30" dirty="0"/>
              <a:t>ДОО</a:t>
            </a:r>
            <a:r>
              <a:rPr lang="ru-RU" spc="-135" dirty="0"/>
              <a:t> </a:t>
            </a:r>
            <a:r>
              <a:rPr lang="ru-RU" dirty="0"/>
              <a:t>и</a:t>
            </a:r>
            <a:r>
              <a:rPr lang="ru-RU" spc="-100" dirty="0"/>
              <a:t> </a:t>
            </a:r>
            <a:r>
              <a:rPr lang="ru-RU" spc="-45" dirty="0"/>
              <a:t>школы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3297" y="1087094"/>
            <a:ext cx="7763509" cy="4308872"/>
          </a:xfrm>
        </p:spPr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4000" kern="12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4000" kern="12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</a:t>
            </a:r>
            <a:r>
              <a:rPr lang="ru-RU" sz="4000" kern="12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ru-RU" sz="4000" kern="12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4000" kern="12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lang="ru-RU" sz="4000" kern="12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000" kern="12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000" kern="12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4000" kern="12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4000" kern="1200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4000" kern="1200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4000" kern="12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4000" kern="1200" spc="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4000" kern="12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</a:t>
            </a:r>
            <a:r>
              <a:rPr lang="ru-RU" sz="4000" kern="12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4000" kern="12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4000" kern="1200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000" kern="12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	</a:t>
            </a:r>
            <a:r>
              <a:rPr lang="ru-RU" sz="4000" kern="1200" spc="5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000" kern="12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kern="1200" spc="-25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000" kern="12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4000" kern="1200" spc="-15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4000" kern="1200" spc="5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</a:t>
            </a:r>
            <a:r>
              <a:rPr lang="ru-RU" sz="4000" kern="1200" spc="-2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ru-RU" sz="4000" kern="1200" spc="5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000" kern="1200" spc="-15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4000" kern="12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ии  </a:t>
            </a:r>
            <a:r>
              <a:rPr lang="ru-RU" sz="4000" kern="12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</a:t>
            </a:r>
            <a:r>
              <a:rPr lang="ru-RU" sz="4000" kern="1200" spc="-7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kern="12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  <a:r>
              <a:rPr lang="ru-RU" sz="4000" kern="1200" spc="-9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kern="12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ДОО</a:t>
            </a:r>
            <a:r>
              <a:rPr lang="ru-RU" sz="4000" kern="12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</a:t>
            </a:r>
            <a:r>
              <a:rPr lang="ru-RU" sz="4000" kern="1200" spc="-4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kern="12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школой</a:t>
            </a:r>
            <a:r>
              <a:rPr lang="ru-RU" sz="4000" kern="1200" spc="-2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4000" kern="1200" spc="-2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Выработка общих подходов к оценке готовности ребенка к школе с позиции </a:t>
            </a:r>
            <a:r>
              <a:rPr lang="ru-RU" sz="4000" kern="1200" spc="-20" dirty="0" err="1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самоценности</a:t>
            </a:r>
            <a:r>
              <a:rPr lang="ru-RU" sz="4000" kern="1200" spc="-2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дошкольного возраста.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3402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6655" y="149669"/>
            <a:ext cx="4650740" cy="553998"/>
          </a:xfrm>
        </p:spPr>
        <p:txBody>
          <a:bodyPr/>
          <a:lstStyle/>
          <a:p>
            <a:pPr algn="ctr"/>
            <a:r>
              <a:rPr lang="ru-RU" sz="3600" spc="-50" dirty="0" smtClean="0"/>
              <a:t>Работа со школой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3297" y="1087094"/>
            <a:ext cx="7763509" cy="3565591"/>
          </a:xfrm>
        </p:spPr>
        <p:txBody>
          <a:bodyPr/>
          <a:lstStyle/>
          <a:p>
            <a:pPr marL="198755" indent="-186690">
              <a:lnSpc>
                <a:spcPts val="3565"/>
              </a:lnSpc>
              <a:spcBef>
                <a:spcPts val="95"/>
              </a:spcBef>
              <a:buClr>
                <a:srgbClr val="E38312"/>
              </a:buClr>
              <a:buSzPct val="96875"/>
              <a:buFont typeface="Wingdings"/>
              <a:buChar char=""/>
              <a:tabLst>
                <a:tab pos="199390" algn="l"/>
              </a:tabLst>
            </a:pPr>
            <a:r>
              <a:rPr lang="ru-RU" sz="28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</a:t>
            </a:r>
            <a:r>
              <a:rPr lang="ru-RU" sz="28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школу;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8755" indent="-186690">
              <a:lnSpc>
                <a:spcPts val="3290"/>
              </a:lnSpc>
              <a:buClr>
                <a:srgbClr val="E38312"/>
              </a:buClr>
              <a:buSzPct val="96875"/>
              <a:buFont typeface="Wingdings"/>
              <a:buChar char=""/>
              <a:tabLst>
                <a:tab pos="199390" algn="l"/>
              </a:tabLst>
            </a:pPr>
            <a:r>
              <a:rPr lang="ru-RU" sz="2800" spc="-1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</a:t>
            </a:r>
            <a:r>
              <a:rPr lang="ru-RU" sz="28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школьного</a:t>
            </a:r>
            <a:r>
              <a:rPr lang="ru-RU" sz="2800" spc="1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музея,</a:t>
            </a:r>
            <a:r>
              <a:rPr lang="ru-RU" sz="28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библиотеки;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5580" marR="6350" indent="-182880">
              <a:lnSpc>
                <a:spcPct val="70100"/>
              </a:lnSpc>
              <a:spcBef>
                <a:spcPts val="869"/>
              </a:spcBef>
              <a:buClr>
                <a:srgbClr val="E38312"/>
              </a:buClr>
              <a:buSzPct val="96875"/>
              <a:buFont typeface="Wingdings"/>
              <a:buChar char=""/>
              <a:tabLst>
                <a:tab pos="199390" algn="l"/>
                <a:tab pos="2661285" algn="l"/>
                <a:tab pos="3356610" algn="l"/>
                <a:tab pos="6677025" algn="l"/>
                <a:tab pos="9701530" algn="l"/>
              </a:tabLst>
            </a:pPr>
            <a:r>
              <a:rPr lang="ru-RU" sz="2800" spc="-5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spc="-2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spc="-5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spc="-45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spc="-1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</a:t>
            </a:r>
            <a:r>
              <a:rPr lang="ru-RU" sz="2800" spc="-2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spc="-5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</a:t>
            </a:r>
            <a:r>
              <a:rPr lang="ru-RU" sz="28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</a:t>
            </a:r>
            <a:r>
              <a:rPr lang="ru-RU" sz="28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</a:t>
            </a:r>
            <a:r>
              <a:rPr lang="ru-RU" sz="2800" spc="-1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spc="-3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ейст</a:t>
            </a:r>
            <a:r>
              <a:rPr lang="ru-RU" sz="28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spc="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spc="-4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</a:t>
            </a:r>
            <a:r>
              <a:rPr lang="ru-RU" sz="2800" spc="-5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spc="-6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8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28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</a:t>
            </a:r>
            <a:r>
              <a:rPr lang="ru-RU" sz="2800" spc="-5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 </a:t>
            </a:r>
            <a:r>
              <a:rPr lang="ru-RU" sz="28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учителями</a:t>
            </a:r>
            <a:r>
              <a:rPr lang="ru-RU" sz="2800" spc="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1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начальной</a:t>
            </a:r>
            <a:r>
              <a:rPr lang="ru-RU" sz="2800" spc="65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8755" indent="-186690">
              <a:lnSpc>
                <a:spcPts val="3015"/>
              </a:lnSpc>
              <a:buClr>
                <a:srgbClr val="E38312"/>
              </a:buClr>
              <a:buSzPct val="96875"/>
              <a:buFont typeface="Wingdings"/>
              <a:buChar char=""/>
              <a:tabLst>
                <a:tab pos="199390" algn="l"/>
              </a:tabLst>
            </a:pPr>
            <a:r>
              <a:rPr lang="ru-RU" sz="2800" spc="-1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</a:t>
            </a:r>
            <a:r>
              <a:rPr lang="ru-RU" sz="2800" spc="-5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выставки</a:t>
            </a:r>
            <a:r>
              <a:rPr lang="ru-RU" sz="28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рисунков</a:t>
            </a:r>
            <a:r>
              <a:rPr lang="ru-RU" sz="2800" spc="6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поделок;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965" indent="-342900">
              <a:lnSpc>
                <a:spcPts val="3290"/>
              </a:lnSpc>
              <a:buClr>
                <a:srgbClr val="E38312"/>
              </a:buClr>
              <a:buSzPct val="96875"/>
              <a:buFont typeface="Arial" panose="020B0604020202020204" pitchFamily="34" charset="0"/>
              <a:buChar char="•"/>
              <a:tabLst>
                <a:tab pos="199390" algn="l"/>
                <a:tab pos="2493645" algn="l"/>
                <a:tab pos="4683125" algn="l"/>
                <a:tab pos="5770880" algn="l"/>
                <a:tab pos="7332345" algn="l"/>
                <a:tab pos="9676765" algn="l"/>
              </a:tabLst>
            </a:pPr>
            <a:r>
              <a:rPr lang="ru-RU" sz="2800" spc="-5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соревнования дошкольников с выпускниками;</a:t>
            </a:r>
          </a:p>
          <a:p>
            <a:pPr marL="354965" indent="-342900">
              <a:lnSpc>
                <a:spcPts val="3290"/>
              </a:lnSpc>
              <a:buClr>
                <a:srgbClr val="E38312"/>
              </a:buClr>
              <a:buSzPct val="96875"/>
              <a:buFont typeface="Arial" panose="020B0604020202020204" pitchFamily="34" charset="0"/>
              <a:buChar char="•"/>
              <a:tabLst>
                <a:tab pos="199390" algn="l"/>
                <a:tab pos="2493645" algn="l"/>
                <a:tab pos="4683125" algn="l"/>
                <a:tab pos="5770880" algn="l"/>
                <a:tab pos="7332345" algn="l"/>
                <a:tab pos="9676765" algn="l"/>
              </a:tabLst>
            </a:pPr>
            <a:r>
              <a:rPr lang="ru-RU" sz="28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spc="-15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spc="-5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вместные</a:t>
            </a:r>
            <a:r>
              <a:rPr lang="ru-RU" sz="28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spc="-5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</a:t>
            </a:r>
            <a:r>
              <a:rPr lang="ru-RU" sz="2800" spc="-2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spc="-5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</a:t>
            </a:r>
            <a:r>
              <a:rPr lang="ru-RU" sz="2800" spc="-1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08244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6655" y="149669"/>
            <a:ext cx="4650740" cy="738664"/>
          </a:xfrm>
        </p:spPr>
        <p:txBody>
          <a:bodyPr/>
          <a:lstStyle/>
          <a:p>
            <a:pPr algn="ctr"/>
            <a:r>
              <a:rPr lang="ru-RU" dirty="0"/>
              <a:t>Сотрудничество с педагогическим  коллективом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3297" y="1087094"/>
            <a:ext cx="7763509" cy="4460195"/>
          </a:xfrm>
        </p:spPr>
        <p:txBody>
          <a:bodyPr/>
          <a:lstStyle/>
          <a:p>
            <a:pPr marL="195580" indent="-182880">
              <a:lnSpc>
                <a:spcPct val="100000"/>
              </a:lnSpc>
              <a:spcBef>
                <a:spcPts val="365"/>
              </a:spcBef>
              <a:buClr>
                <a:srgbClr val="E38312"/>
              </a:buClr>
              <a:buFont typeface="Wingdings"/>
              <a:buChar char=""/>
              <a:tabLst>
                <a:tab pos="195580" algn="l"/>
              </a:tabLst>
            </a:pPr>
            <a:r>
              <a:rPr lang="ru-RU" sz="2400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</a:t>
            </a:r>
            <a:r>
              <a:rPr lang="ru-RU" sz="2400" spc="-4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семинары,</a:t>
            </a:r>
            <a:r>
              <a:rPr lang="ru-RU" sz="24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4945" marR="5080" indent="-182880">
              <a:lnSpc>
                <a:spcPts val="3020"/>
              </a:lnSpc>
              <a:spcBef>
                <a:spcPts val="650"/>
              </a:spcBef>
              <a:buClr>
                <a:srgbClr val="E38312"/>
              </a:buClr>
              <a:buFont typeface="Wingdings"/>
              <a:buChar char=""/>
              <a:tabLst>
                <a:tab pos="195580" algn="l"/>
                <a:tab pos="2499995" algn="l"/>
                <a:tab pos="4713605" algn="l"/>
                <a:tab pos="6759575" algn="l"/>
                <a:tab pos="8567420" algn="l"/>
              </a:tabLst>
            </a:pP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</a:t>
            </a:r>
            <a:r>
              <a:rPr lang="ru-RU" sz="2400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	учи</a:t>
            </a:r>
            <a:r>
              <a:rPr lang="ru-RU" sz="2400" spc="-3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spc="-5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лям</a:t>
            </a: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	</a:t>
            </a:r>
            <a:r>
              <a:rPr lang="ru-RU" sz="24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</a:t>
            </a: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ытых	</a:t>
            </a:r>
            <a:r>
              <a:rPr lang="ru-RU" sz="24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4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	</a:t>
            </a:r>
            <a:r>
              <a:rPr lang="ru-RU" sz="24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spc="-1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spc="-3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spc="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</a:t>
            </a: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 </a:t>
            </a:r>
            <a:r>
              <a:rPr lang="ru-RU" sz="24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первоклассников, </a:t>
            </a:r>
            <a:r>
              <a:rPr lang="ru-RU" sz="24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</a:t>
            </a:r>
            <a:r>
              <a:rPr lang="ru-RU" sz="24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</a:t>
            </a:r>
            <a:r>
              <a:rPr lang="ru-RU" sz="24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</a:t>
            </a:r>
            <a:r>
              <a:rPr lang="ru-RU" sz="24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</a:t>
            </a:r>
            <a:r>
              <a:rPr lang="ru-RU" sz="24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сада;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4945" marR="9525" indent="-182880">
              <a:lnSpc>
                <a:spcPts val="3020"/>
              </a:lnSpc>
              <a:spcBef>
                <a:spcPts val="610"/>
              </a:spcBef>
              <a:buClr>
                <a:srgbClr val="E38312"/>
              </a:buClr>
              <a:buFont typeface="Wingdings"/>
              <a:buChar char=""/>
              <a:tabLst>
                <a:tab pos="195580" algn="l"/>
                <a:tab pos="2704465" algn="l"/>
                <a:tab pos="3030855" algn="l"/>
                <a:tab pos="5734685" algn="l"/>
                <a:tab pos="7765415" algn="l"/>
                <a:tab pos="9704705" algn="l"/>
              </a:tabLst>
            </a:pP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spc="-5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ru-RU" sz="2400" spc="-4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</a:t>
            </a:r>
            <a:r>
              <a:rPr lang="ru-RU" sz="24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</a:t>
            </a:r>
            <a:r>
              <a:rPr lang="ru-RU" sz="24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	и	п</a:t>
            </a:r>
            <a:r>
              <a:rPr lang="ru-RU" sz="24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spc="-5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400" spc="-4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4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</a:t>
            </a:r>
            <a:r>
              <a:rPr lang="ru-RU" sz="24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</a:t>
            </a:r>
            <a:r>
              <a:rPr lang="ru-RU" sz="24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	</a:t>
            </a:r>
            <a:r>
              <a:rPr lang="ru-RU" sz="24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spc="-8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400" spc="-7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2400" spc="-3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ения	</a:t>
            </a:r>
            <a:r>
              <a:rPr lang="ru-RU" sz="24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spc="-3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spc="-3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	к  </a:t>
            </a:r>
            <a:r>
              <a:rPr lang="ru-RU" sz="24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школе»</a:t>
            </a:r>
            <a:r>
              <a:rPr lang="ru-RU" sz="2400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мониторинг,</a:t>
            </a:r>
            <a:r>
              <a:rPr lang="ru-RU" sz="2400" spc="-5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4945" marR="5080" indent="-182880">
              <a:lnSpc>
                <a:spcPts val="3030"/>
              </a:lnSpc>
              <a:spcBef>
                <a:spcPts val="600"/>
              </a:spcBef>
              <a:buClr>
                <a:srgbClr val="E38312"/>
              </a:buClr>
              <a:buFont typeface="Wingdings"/>
              <a:buChar char=""/>
              <a:tabLst>
                <a:tab pos="195580" algn="l"/>
              </a:tabLst>
            </a:pPr>
            <a:r>
              <a:rPr lang="ru-RU" sz="24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</a:t>
            </a:r>
            <a:r>
              <a:rPr lang="ru-RU" sz="2400" spc="5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уроков</a:t>
            </a:r>
            <a:r>
              <a:rPr lang="ru-RU" sz="2400" spc="6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первых</a:t>
            </a:r>
            <a:r>
              <a:rPr lang="ru-RU" sz="2400" spc="7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</a:t>
            </a:r>
            <a:r>
              <a:rPr lang="ru-RU" sz="2400" spc="6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400" spc="6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момент</a:t>
            </a:r>
            <a:r>
              <a:rPr lang="ru-RU" sz="2400" spc="6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адаптации</a:t>
            </a:r>
            <a:r>
              <a:rPr lang="ru-RU" sz="2400" spc="5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2400" spc="-6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4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школе;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4945" marR="5715" indent="-182880">
              <a:lnSpc>
                <a:spcPts val="3030"/>
              </a:lnSpc>
              <a:spcBef>
                <a:spcPts val="590"/>
              </a:spcBef>
              <a:buClr>
                <a:srgbClr val="E38312"/>
              </a:buClr>
              <a:buFont typeface="Wingdings"/>
              <a:buChar char=""/>
              <a:tabLst>
                <a:tab pos="195580" algn="l"/>
                <a:tab pos="1762125" algn="l"/>
                <a:tab pos="2344420" algn="l"/>
                <a:tab pos="3984625" algn="l"/>
                <a:tab pos="5219700" algn="l"/>
                <a:tab pos="6006465" algn="l"/>
                <a:tab pos="8265159" algn="l"/>
              </a:tabLst>
            </a:pP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</a:t>
            </a:r>
            <a:r>
              <a:rPr lang="ru-RU" sz="24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</a:t>
            </a:r>
            <a:r>
              <a:rPr lang="ru-RU" sz="2400" spc="-4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spc="-13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400" spc="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spc="-3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spc="-6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4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spc="-3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spc="-4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spc="-1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400" spc="-1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24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тата</a:t>
            </a:r>
            <a:r>
              <a:rPr lang="ru-RU" sz="24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</a:t>
            </a:r>
            <a:r>
              <a:rPr lang="ru-RU" sz="24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ии  </a:t>
            </a:r>
            <a:r>
              <a:rPr lang="ru-RU" sz="24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первоклассников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46791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6655" y="149669"/>
            <a:ext cx="4650740" cy="369332"/>
          </a:xfrm>
        </p:spPr>
        <p:txBody>
          <a:bodyPr/>
          <a:lstStyle/>
          <a:p>
            <a:r>
              <a:rPr lang="ru-RU" dirty="0" smtClean="0"/>
              <a:t>Взаимодействие с родителями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3297" y="2362200"/>
            <a:ext cx="7763509" cy="123110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4000" dirty="0" smtClean="0"/>
              <a:t>Родительские собрания (График проведения ???)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4211810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2000" y="2743200"/>
            <a:ext cx="7763509" cy="1231106"/>
          </a:xfrm>
        </p:spPr>
        <p:txBody>
          <a:bodyPr/>
          <a:lstStyle/>
          <a:p>
            <a:pPr algn="ctr"/>
            <a:r>
              <a:rPr lang="ru-RU" sz="4000" dirty="0" smtClean="0"/>
              <a:t>Цель и задачи на 2023 – 2024 учебный год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5406399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72796" y="12"/>
            <a:ext cx="2670479" cy="239974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88225" y="798684"/>
            <a:ext cx="7975600" cy="54066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49580" algn="just">
              <a:lnSpc>
                <a:spcPct val="114700"/>
              </a:lnSpc>
              <a:spcBef>
                <a:spcPts val="100"/>
              </a:spcBef>
            </a:pPr>
            <a:r>
              <a:rPr sz="1400" b="1" dirty="0">
                <a:solidFill>
                  <a:srgbClr val="BF0000"/>
                </a:solidFill>
                <a:latin typeface="Times New Roman"/>
                <a:cs typeface="Times New Roman"/>
              </a:rPr>
              <a:t>Цели</a:t>
            </a:r>
            <a:r>
              <a:rPr sz="1400" dirty="0">
                <a:solidFill>
                  <a:srgbClr val="BF0000"/>
                </a:solidFill>
                <a:latin typeface="Times New Roman"/>
                <a:cs typeface="Times New Roman"/>
              </a:rPr>
              <a:t>:</a:t>
            </a:r>
            <a:r>
              <a:rPr sz="1400" spc="5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повышение</a:t>
            </a:r>
            <a:r>
              <a:rPr sz="14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0066"/>
                </a:solidFill>
                <a:latin typeface="Times New Roman"/>
                <a:cs typeface="Times New Roman"/>
              </a:rPr>
              <a:t>качества</a:t>
            </a: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 дошкольного</a:t>
            </a:r>
            <a:r>
              <a:rPr sz="14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образования,</a:t>
            </a:r>
            <a:r>
              <a:rPr sz="14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0066"/>
                </a:solidFill>
                <a:latin typeface="Times New Roman"/>
                <a:cs typeface="Times New Roman"/>
              </a:rPr>
              <a:t>для</a:t>
            </a: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 формирования</a:t>
            </a:r>
            <a:r>
              <a:rPr sz="14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общей</a:t>
            </a:r>
            <a:r>
              <a:rPr sz="14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культуры </a:t>
            </a:r>
            <a:r>
              <a:rPr sz="14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личности детей, </a:t>
            </a:r>
            <a:r>
              <a:rPr sz="1400" spc="-5" dirty="0">
                <a:solidFill>
                  <a:srgbClr val="000066"/>
                </a:solidFill>
                <a:latin typeface="Times New Roman"/>
                <a:cs typeface="Times New Roman"/>
              </a:rPr>
              <a:t>развития их социальных, </a:t>
            </a: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нравственных, </a:t>
            </a:r>
            <a:r>
              <a:rPr sz="1400" spc="-5" dirty="0">
                <a:solidFill>
                  <a:srgbClr val="000066"/>
                </a:solidFill>
                <a:latin typeface="Times New Roman"/>
                <a:cs typeface="Times New Roman"/>
              </a:rPr>
              <a:t>эстетических, интеллектуальных, физических </a:t>
            </a: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0066"/>
                </a:solidFill>
                <a:latin typeface="Times New Roman"/>
                <a:cs typeface="Times New Roman"/>
              </a:rPr>
              <a:t>качеств,</a:t>
            </a: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0066"/>
                </a:solidFill>
                <a:latin typeface="Times New Roman"/>
                <a:cs typeface="Times New Roman"/>
              </a:rPr>
              <a:t>инициативности</a:t>
            </a: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 и </a:t>
            </a:r>
            <a:r>
              <a:rPr sz="1400" spc="-5" dirty="0">
                <a:solidFill>
                  <a:srgbClr val="000066"/>
                </a:solidFill>
                <a:latin typeface="Times New Roman"/>
                <a:cs typeface="Times New Roman"/>
              </a:rPr>
              <a:t>самостоятельности</a:t>
            </a: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 в </a:t>
            </a:r>
            <a:r>
              <a:rPr sz="1400" spc="-5" dirty="0">
                <a:solidFill>
                  <a:srgbClr val="000066"/>
                </a:solidFill>
                <a:latin typeface="Times New Roman"/>
                <a:cs typeface="Times New Roman"/>
              </a:rPr>
              <a:t>соответствии</a:t>
            </a: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 с требованиями</a:t>
            </a:r>
            <a:r>
              <a:rPr sz="14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современной </a:t>
            </a:r>
            <a:r>
              <a:rPr sz="14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0066"/>
                </a:solidFill>
                <a:latin typeface="Times New Roman"/>
                <a:cs typeface="Times New Roman"/>
              </a:rPr>
              <a:t>образовательной</a:t>
            </a: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 политики,</a:t>
            </a:r>
            <a:r>
              <a:rPr sz="14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социальными</a:t>
            </a:r>
            <a:r>
              <a:rPr sz="14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запросами,</a:t>
            </a:r>
            <a:r>
              <a:rPr sz="14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потребностями</a:t>
            </a:r>
            <a:r>
              <a:rPr sz="14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личности</a:t>
            </a:r>
            <a:r>
              <a:rPr sz="14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ребенка</a:t>
            </a:r>
            <a:r>
              <a:rPr sz="14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и с учетом </a:t>
            </a:r>
            <a:r>
              <a:rPr sz="14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социального </a:t>
            </a:r>
            <a:r>
              <a:rPr sz="1400" spc="-5" dirty="0">
                <a:solidFill>
                  <a:srgbClr val="000066"/>
                </a:solidFill>
                <a:latin typeface="Times New Roman"/>
                <a:cs typeface="Times New Roman"/>
              </a:rPr>
              <a:t>заказа</a:t>
            </a:r>
            <a:r>
              <a:rPr sz="1400" spc="-1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родителей.</a:t>
            </a:r>
            <a:endParaRPr sz="1400" dirty="0">
              <a:latin typeface="Times New Roman"/>
              <a:cs typeface="Times New Roman"/>
            </a:endParaRPr>
          </a:p>
          <a:p>
            <a:pPr marL="462280">
              <a:lnSpc>
                <a:spcPts val="1675"/>
              </a:lnSpc>
              <a:spcBef>
                <a:spcPts val="250"/>
              </a:spcBef>
            </a:pPr>
            <a:r>
              <a:rPr sz="1400" b="1" dirty="0">
                <a:solidFill>
                  <a:srgbClr val="BF0000"/>
                </a:solidFill>
                <a:latin typeface="Times New Roman"/>
                <a:cs typeface="Times New Roman"/>
              </a:rPr>
              <a:t>Задачи</a:t>
            </a:r>
            <a:r>
              <a:rPr sz="1400" dirty="0">
                <a:solidFill>
                  <a:srgbClr val="BF0000"/>
                </a:solidFill>
                <a:latin typeface="Times New Roman"/>
                <a:cs typeface="Times New Roman"/>
              </a:rPr>
              <a:t>:</a:t>
            </a:r>
            <a:r>
              <a:rPr sz="1400" spc="5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0066"/>
                </a:solidFill>
                <a:latin typeface="Times New Roman"/>
                <a:cs typeface="Times New Roman"/>
              </a:rPr>
              <a:t>для</a:t>
            </a: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 достижения</a:t>
            </a:r>
            <a:r>
              <a:rPr sz="1400" spc="-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намеченных </a:t>
            </a:r>
            <a:r>
              <a:rPr sz="1400" spc="-5" dirty="0">
                <a:solidFill>
                  <a:srgbClr val="000066"/>
                </a:solidFill>
                <a:latin typeface="Times New Roman"/>
                <a:cs typeface="Times New Roman"/>
              </a:rPr>
              <a:t>целей </a:t>
            </a: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необходимо:</a:t>
            </a:r>
            <a:endParaRPr sz="1400" dirty="0">
              <a:latin typeface="Times New Roman"/>
              <a:cs typeface="Times New Roman"/>
            </a:endParaRPr>
          </a:p>
          <a:p>
            <a:pPr marL="461009" marR="977265">
              <a:lnSpc>
                <a:spcPts val="1680"/>
              </a:lnSpc>
              <a:spcBef>
                <a:spcPts val="55"/>
              </a:spcBef>
            </a:pP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1)улучшить </a:t>
            </a:r>
            <a:r>
              <a:rPr sz="1400" spc="-5" dirty="0">
                <a:solidFill>
                  <a:srgbClr val="000066"/>
                </a:solidFill>
                <a:latin typeface="Times New Roman"/>
                <a:cs typeface="Times New Roman"/>
              </a:rPr>
              <a:t>условия</a:t>
            </a:r>
            <a:r>
              <a:rPr sz="1400" spc="2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для</a:t>
            </a:r>
            <a:r>
              <a:rPr sz="1400" spc="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реализации</a:t>
            </a:r>
            <a:r>
              <a:rPr sz="1400" spc="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0066"/>
                </a:solidFill>
                <a:latin typeface="Times New Roman"/>
                <a:cs typeface="Times New Roman"/>
              </a:rPr>
              <a:t>воспитательно-образовательной</a:t>
            </a:r>
            <a:r>
              <a:rPr sz="14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0066"/>
                </a:solidFill>
                <a:latin typeface="Times New Roman"/>
                <a:cs typeface="Times New Roman"/>
              </a:rPr>
              <a:t>деятельности; </a:t>
            </a: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 2)обновить</a:t>
            </a:r>
            <a:r>
              <a:rPr sz="14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0066"/>
                </a:solidFill>
                <a:latin typeface="Times New Roman"/>
                <a:cs typeface="Times New Roman"/>
              </a:rPr>
              <a:t>материально-техническую</a:t>
            </a:r>
            <a:r>
              <a:rPr sz="14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базу</a:t>
            </a:r>
            <a:r>
              <a:rPr sz="1400" spc="2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помещений</a:t>
            </a:r>
            <a:r>
              <a:rPr sz="1400" spc="2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0066"/>
                </a:solidFill>
                <a:latin typeface="Times New Roman"/>
                <a:cs typeface="Times New Roman"/>
              </a:rPr>
              <a:t>для</a:t>
            </a:r>
            <a:r>
              <a:rPr sz="1400" spc="2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обучения</a:t>
            </a:r>
            <a:r>
              <a:rPr sz="1400" spc="1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0066"/>
                </a:solidFill>
                <a:latin typeface="Times New Roman"/>
                <a:cs typeface="Times New Roman"/>
              </a:rPr>
              <a:t>воспитанников; </a:t>
            </a:r>
            <a:r>
              <a:rPr sz="1400" spc="-33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3)повысить</a:t>
            </a:r>
            <a:r>
              <a:rPr sz="1400" spc="-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профессиональную</a:t>
            </a:r>
            <a:r>
              <a:rPr sz="1400" spc="-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0066"/>
                </a:solidFill>
                <a:latin typeface="Times New Roman"/>
                <a:cs typeface="Times New Roman"/>
              </a:rPr>
              <a:t>компетентность</a:t>
            </a:r>
            <a:r>
              <a:rPr sz="1400" spc="-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педагогических</a:t>
            </a:r>
            <a:r>
              <a:rPr sz="14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работников;</a:t>
            </a:r>
            <a:endParaRPr sz="1400" dirty="0">
              <a:latin typeface="Times New Roman"/>
              <a:cs typeface="Times New Roman"/>
            </a:endParaRPr>
          </a:p>
          <a:p>
            <a:pPr marL="12700" marR="6350" indent="448309" algn="just">
              <a:lnSpc>
                <a:spcPts val="1680"/>
              </a:lnSpc>
              <a:buSzPct val="92857"/>
              <a:buAutoNum type="arabicParenR" startAt="4"/>
              <a:tabLst>
                <a:tab pos="611505" algn="l"/>
              </a:tabLst>
            </a:pPr>
            <a:r>
              <a:rPr sz="1400" spc="-5" dirty="0">
                <a:solidFill>
                  <a:srgbClr val="000066"/>
                </a:solidFill>
                <a:latin typeface="Times New Roman"/>
                <a:cs typeface="Times New Roman"/>
              </a:rPr>
              <a:t>развитие познавательной мотивации </a:t>
            </a: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и </a:t>
            </a:r>
            <a:r>
              <a:rPr sz="1400" spc="-5" dirty="0">
                <a:solidFill>
                  <a:srgbClr val="000066"/>
                </a:solidFill>
                <a:latin typeface="Times New Roman"/>
                <a:cs typeface="Times New Roman"/>
              </a:rPr>
              <a:t>познавательных действий </a:t>
            </a: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у детей </a:t>
            </a:r>
            <a:r>
              <a:rPr sz="1400" spc="-5" dirty="0">
                <a:solidFill>
                  <a:srgbClr val="000066"/>
                </a:solidFill>
                <a:latin typeface="Times New Roman"/>
                <a:cs typeface="Times New Roman"/>
              </a:rPr>
              <a:t>через </a:t>
            </a: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формирование </a:t>
            </a:r>
            <a:r>
              <a:rPr sz="14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экологических</a:t>
            </a:r>
            <a:r>
              <a:rPr sz="14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представлений</a:t>
            </a:r>
            <a:r>
              <a:rPr sz="14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в</a:t>
            </a:r>
            <a:r>
              <a:rPr sz="14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процессе</a:t>
            </a:r>
            <a:r>
              <a:rPr sz="14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0066"/>
                </a:solidFill>
                <a:latin typeface="Times New Roman"/>
                <a:cs typeface="Times New Roman"/>
              </a:rPr>
              <a:t>исследовательской,</a:t>
            </a: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0066"/>
                </a:solidFill>
                <a:latin typeface="Times New Roman"/>
                <a:cs typeface="Times New Roman"/>
              </a:rPr>
              <a:t>экспериментальной</a:t>
            </a: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 и</a:t>
            </a:r>
            <a:r>
              <a:rPr sz="14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проектной </a:t>
            </a:r>
            <a:r>
              <a:rPr sz="14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0066"/>
                </a:solidFill>
                <a:latin typeface="Times New Roman"/>
                <a:cs typeface="Times New Roman"/>
              </a:rPr>
              <a:t>деятельности;</a:t>
            </a:r>
            <a:endParaRPr sz="1400" dirty="0">
              <a:latin typeface="Times New Roman"/>
              <a:cs typeface="Times New Roman"/>
            </a:endParaRPr>
          </a:p>
          <a:p>
            <a:pPr marL="610870" indent="-150495" algn="just">
              <a:lnSpc>
                <a:spcPts val="1614"/>
              </a:lnSpc>
              <a:buSzPct val="92857"/>
              <a:buAutoNum type="arabicParenR" startAt="4"/>
              <a:tabLst>
                <a:tab pos="611505" algn="l"/>
              </a:tabLst>
            </a:pPr>
            <a:r>
              <a:rPr sz="1400" spc="-5" dirty="0">
                <a:solidFill>
                  <a:srgbClr val="000066"/>
                </a:solidFill>
                <a:latin typeface="Times New Roman"/>
                <a:cs typeface="Times New Roman"/>
              </a:rPr>
              <a:t>совершенствовать</a:t>
            </a:r>
            <a:r>
              <a:rPr sz="1400" spc="21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0066"/>
                </a:solidFill>
                <a:latin typeface="Times New Roman"/>
                <a:cs typeface="Times New Roman"/>
              </a:rPr>
              <a:t>систему</a:t>
            </a:r>
            <a:r>
              <a:rPr sz="1400" spc="22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0066"/>
                </a:solidFill>
                <a:latin typeface="Times New Roman"/>
                <a:cs typeface="Times New Roman"/>
              </a:rPr>
              <a:t>взаимодействия</a:t>
            </a:r>
            <a:r>
              <a:rPr sz="1400" spc="21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педагогов</a:t>
            </a:r>
            <a:r>
              <a:rPr sz="1400" spc="204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и</a:t>
            </a:r>
            <a:r>
              <a:rPr sz="1400" spc="2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0066"/>
                </a:solidFill>
                <a:latin typeface="Times New Roman"/>
                <a:cs typeface="Times New Roman"/>
              </a:rPr>
              <a:t>родителей</a:t>
            </a:r>
            <a:r>
              <a:rPr sz="1400" spc="22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(законных</a:t>
            </a:r>
            <a:r>
              <a:rPr sz="1400" spc="229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0066"/>
                </a:solidFill>
                <a:latin typeface="Times New Roman"/>
                <a:cs typeface="Times New Roman"/>
              </a:rPr>
              <a:t>представителей)</a:t>
            </a:r>
            <a:endParaRPr sz="1400" dirty="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0000"/>
              </a:lnSpc>
            </a:pP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по приобщению дошкольников к здоровому образу жизни, сохранению и укреплению здоровья </a:t>
            </a:r>
            <a:r>
              <a:rPr sz="1400" spc="-5" dirty="0">
                <a:solidFill>
                  <a:srgbClr val="000066"/>
                </a:solidFill>
                <a:latin typeface="Times New Roman"/>
                <a:cs typeface="Times New Roman"/>
              </a:rPr>
              <a:t>детей, </a:t>
            </a: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 обеспечению</a:t>
            </a:r>
            <a:r>
              <a:rPr sz="14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физической</a:t>
            </a:r>
            <a:r>
              <a:rPr sz="14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и психической</a:t>
            </a:r>
            <a:r>
              <a:rPr sz="14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безопасности,</a:t>
            </a:r>
            <a:r>
              <a:rPr sz="14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формированию</a:t>
            </a:r>
            <a:r>
              <a:rPr sz="14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основ</a:t>
            </a:r>
            <a:r>
              <a:rPr sz="14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безопасной </a:t>
            </a:r>
            <a:r>
              <a:rPr sz="14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0066"/>
                </a:solidFill>
                <a:latin typeface="Times New Roman"/>
                <a:cs typeface="Times New Roman"/>
              </a:rPr>
              <a:t>жизнедеятельности;</a:t>
            </a:r>
            <a:endParaRPr sz="1400" dirty="0">
              <a:latin typeface="Times New Roman"/>
              <a:cs typeface="Times New Roman"/>
            </a:endParaRPr>
          </a:p>
          <a:p>
            <a:pPr marL="12700" marR="5080" indent="448309" algn="just">
              <a:lnSpc>
                <a:spcPct val="100000"/>
              </a:lnSpc>
              <a:buSzPct val="92857"/>
              <a:buAutoNum type="arabicParenR" startAt="6"/>
              <a:tabLst>
                <a:tab pos="611505" algn="l"/>
              </a:tabLst>
            </a:pP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обеспечить </a:t>
            </a:r>
            <a:r>
              <a:rPr sz="1400" spc="-5" dirty="0">
                <a:solidFill>
                  <a:srgbClr val="000066"/>
                </a:solidFill>
                <a:latin typeface="Times New Roman"/>
                <a:cs typeface="Times New Roman"/>
              </a:rPr>
              <a:t>развитие </a:t>
            </a: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педагогических подходов и технологий </a:t>
            </a:r>
            <a:r>
              <a:rPr sz="1400" spc="-5" dirty="0">
                <a:solidFill>
                  <a:srgbClr val="000066"/>
                </a:solidFill>
                <a:latin typeface="Times New Roman"/>
                <a:cs typeface="Times New Roman"/>
              </a:rPr>
              <a:t>осуществления </a:t>
            </a: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преемственности </a:t>
            </a:r>
            <a:r>
              <a:rPr sz="14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образования,</a:t>
            </a:r>
            <a:r>
              <a:rPr sz="14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направленных</a:t>
            </a:r>
            <a:r>
              <a:rPr sz="14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на формирование</a:t>
            </a:r>
            <a:r>
              <a:rPr sz="14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0066"/>
                </a:solidFill>
                <a:latin typeface="Times New Roman"/>
                <a:cs typeface="Times New Roman"/>
              </a:rPr>
              <a:t>фундаментальных</a:t>
            </a: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 личностных</a:t>
            </a:r>
            <a:r>
              <a:rPr sz="1400" spc="35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0066"/>
                </a:solidFill>
                <a:latin typeface="Times New Roman"/>
                <a:cs typeface="Times New Roman"/>
              </a:rPr>
              <a:t>компетенций </a:t>
            </a: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 дошкольника</a:t>
            </a:r>
            <a:r>
              <a:rPr sz="1400" spc="-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и</a:t>
            </a:r>
            <a:r>
              <a:rPr sz="14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0066"/>
                </a:solidFill>
                <a:latin typeface="Times New Roman"/>
                <a:cs typeface="Times New Roman"/>
              </a:rPr>
              <a:t>учащегося начальной</a:t>
            </a:r>
            <a:r>
              <a:rPr sz="14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школы,</a:t>
            </a:r>
            <a:r>
              <a:rPr sz="14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в</a:t>
            </a:r>
            <a:r>
              <a:rPr sz="1400" spc="-5" dirty="0">
                <a:solidFill>
                  <a:srgbClr val="000066"/>
                </a:solidFill>
                <a:latin typeface="Times New Roman"/>
                <a:cs typeface="Times New Roman"/>
              </a:rPr>
              <a:t> соответствии </a:t>
            </a: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с</a:t>
            </a:r>
            <a:r>
              <a:rPr sz="1400" spc="-5" dirty="0">
                <a:solidFill>
                  <a:srgbClr val="000066"/>
                </a:solidFill>
                <a:latin typeface="Times New Roman"/>
                <a:cs typeface="Times New Roman"/>
              </a:rPr>
              <a:t> ФГОС </a:t>
            </a: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ДО</a:t>
            </a:r>
            <a:r>
              <a:rPr sz="1400" spc="-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и</a:t>
            </a:r>
            <a:r>
              <a:rPr sz="14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0066"/>
                </a:solidFill>
                <a:latin typeface="Times New Roman"/>
                <a:cs typeface="Times New Roman"/>
              </a:rPr>
              <a:t>НОО;</a:t>
            </a:r>
            <a:endParaRPr sz="1400" dirty="0">
              <a:latin typeface="Times New Roman"/>
              <a:cs typeface="Times New Roman"/>
            </a:endParaRPr>
          </a:p>
          <a:p>
            <a:pPr marL="12700" indent="448309" algn="just">
              <a:lnSpc>
                <a:spcPts val="1670"/>
              </a:lnSpc>
              <a:buSzPct val="92857"/>
              <a:buAutoNum type="arabicParenR" startAt="6"/>
              <a:tabLst>
                <a:tab pos="611505" algn="l"/>
              </a:tabLst>
            </a:pP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организовать</a:t>
            </a:r>
            <a:r>
              <a:rPr sz="1400" spc="50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0066"/>
                </a:solidFill>
                <a:latin typeface="Times New Roman"/>
                <a:cs typeface="Times New Roman"/>
              </a:rPr>
              <a:t>системный</a:t>
            </a:r>
            <a:r>
              <a:rPr sz="1400" spc="53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подход</a:t>
            </a:r>
            <a:r>
              <a:rPr sz="1400" spc="51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к</a:t>
            </a:r>
            <a:r>
              <a:rPr sz="1400" spc="52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0066"/>
                </a:solidFill>
                <a:latin typeface="Times New Roman"/>
                <a:cs typeface="Times New Roman"/>
              </a:rPr>
              <a:t>совершенствованию</a:t>
            </a:r>
            <a:r>
              <a:rPr sz="1400" spc="51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профессиональной</a:t>
            </a:r>
            <a:r>
              <a:rPr sz="1400" spc="52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0066"/>
                </a:solidFill>
                <a:latin typeface="Times New Roman"/>
                <a:cs typeface="Times New Roman"/>
              </a:rPr>
              <a:t>компетентности</a:t>
            </a:r>
            <a:endParaRPr sz="1400" dirty="0">
              <a:latin typeface="Times New Roman"/>
              <a:cs typeface="Times New Roman"/>
            </a:endParaRPr>
          </a:p>
          <a:p>
            <a:pPr marL="12700" marR="6350" algn="just">
              <a:lnSpc>
                <a:spcPct val="99800"/>
              </a:lnSpc>
            </a:pP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молодых</a:t>
            </a:r>
            <a:r>
              <a:rPr sz="14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000066"/>
                </a:solidFill>
                <a:latin typeface="Times New Roman"/>
                <a:cs typeface="Times New Roman"/>
              </a:rPr>
              <a:t>педагогов</a:t>
            </a:r>
            <a:r>
              <a:rPr sz="14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spc="-5" dirty="0" smtClean="0">
                <a:solidFill>
                  <a:srgbClr val="000066"/>
                </a:solidFill>
                <a:latin typeface="Times New Roman"/>
                <a:cs typeface="Times New Roman"/>
              </a:rPr>
              <a:t>МДОУ</a:t>
            </a:r>
            <a:r>
              <a:rPr sz="1400" dirty="0" smtClean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посредством</a:t>
            </a:r>
            <a:r>
              <a:rPr sz="14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0066"/>
                </a:solidFill>
                <a:latin typeface="Times New Roman"/>
                <a:cs typeface="Times New Roman"/>
              </a:rPr>
              <a:t>наставничества.</a:t>
            </a: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0066"/>
                </a:solidFill>
                <a:latin typeface="Times New Roman"/>
                <a:cs typeface="Times New Roman"/>
              </a:rPr>
              <a:t>Оказание</a:t>
            </a: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 профессиональной</a:t>
            </a:r>
            <a:r>
              <a:rPr sz="14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поддержки </a:t>
            </a:r>
            <a:r>
              <a:rPr sz="14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начинающим</a:t>
            </a:r>
            <a:r>
              <a:rPr sz="14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педагогам</a:t>
            </a:r>
            <a:r>
              <a:rPr sz="14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на</a:t>
            </a:r>
            <a:r>
              <a:rPr sz="14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0066"/>
                </a:solidFill>
                <a:latin typeface="Times New Roman"/>
                <a:cs typeface="Times New Roman"/>
              </a:rPr>
              <a:t>этапе</a:t>
            </a: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 освоения</a:t>
            </a:r>
            <a:r>
              <a:rPr sz="14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новых</a:t>
            </a:r>
            <a:r>
              <a:rPr sz="14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функциональных</a:t>
            </a:r>
            <a:r>
              <a:rPr sz="14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обязанностей,</a:t>
            </a:r>
            <a:r>
              <a:rPr sz="14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минимизация</a:t>
            </a:r>
            <a:r>
              <a:rPr sz="14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их </a:t>
            </a:r>
            <a:r>
              <a:rPr sz="1400" spc="-33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психологических</a:t>
            </a:r>
            <a:r>
              <a:rPr sz="14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трудностей</a:t>
            </a:r>
            <a:r>
              <a:rPr sz="14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и</a:t>
            </a:r>
            <a:r>
              <a:rPr sz="14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создание</a:t>
            </a:r>
            <a:r>
              <a:rPr sz="14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0066"/>
                </a:solidFill>
                <a:latin typeface="Times New Roman"/>
                <a:cs typeface="Times New Roman"/>
              </a:rPr>
              <a:t>условий</a:t>
            </a: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 для</a:t>
            </a:r>
            <a:r>
              <a:rPr sz="14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0066"/>
                </a:solidFill>
                <a:latin typeface="Times New Roman"/>
                <a:cs typeface="Times New Roman"/>
              </a:rPr>
              <a:t>максимально</a:t>
            </a: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 быстрого</a:t>
            </a:r>
            <a:r>
              <a:rPr sz="14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0066"/>
                </a:solidFill>
                <a:latin typeface="Times New Roman"/>
                <a:cs typeface="Times New Roman"/>
              </a:rPr>
              <a:t>включения</a:t>
            </a: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 в </a:t>
            </a:r>
            <a:r>
              <a:rPr sz="14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0066"/>
                </a:solidFill>
                <a:latin typeface="Times New Roman"/>
                <a:cs typeface="Times New Roman"/>
              </a:rPr>
              <a:t>образовательный</a:t>
            </a:r>
            <a:r>
              <a:rPr sz="1400" spc="-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66"/>
                </a:solidFill>
                <a:latin typeface="Times New Roman"/>
                <a:cs typeface="Times New Roman"/>
              </a:rPr>
              <a:t>процесс.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47118" y="12"/>
            <a:ext cx="3296513" cy="313018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5861" y="911783"/>
            <a:ext cx="13284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Повестка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5861" y="1277544"/>
            <a:ext cx="8048625" cy="41332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620" indent="52069">
              <a:lnSpc>
                <a:spcPct val="107000"/>
              </a:lnSpc>
              <a:spcBef>
                <a:spcPts val="95"/>
              </a:spcBef>
              <a:buAutoNum type="arabicPeriod"/>
              <a:tabLst>
                <a:tab pos="337820" algn="l"/>
              </a:tabLst>
            </a:pP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Обсуждение</a:t>
            </a:r>
            <a:r>
              <a:rPr sz="1800" spc="34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итогов</a:t>
            </a:r>
            <a:r>
              <a:rPr sz="1800" spc="35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работы</a:t>
            </a:r>
            <a:r>
              <a:rPr sz="1800" spc="34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детского</a:t>
            </a:r>
            <a:r>
              <a:rPr sz="1800" spc="35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сада</a:t>
            </a:r>
            <a:r>
              <a:rPr sz="1800" spc="34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за</a:t>
            </a:r>
            <a:r>
              <a:rPr sz="1800" spc="33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2022/23</a:t>
            </a:r>
            <a:r>
              <a:rPr sz="1800" spc="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учебный</a:t>
            </a:r>
            <a:r>
              <a:rPr sz="1800" spc="34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год.</a:t>
            </a:r>
            <a:r>
              <a:rPr sz="1800" spc="35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Итоги</a:t>
            </a:r>
            <a:r>
              <a:rPr sz="1800" spc="33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и </a:t>
            </a:r>
            <a:r>
              <a:rPr sz="1800" spc="-434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реализация плана</a:t>
            </a:r>
            <a:r>
              <a:rPr sz="18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летней</a:t>
            </a:r>
            <a:r>
              <a:rPr sz="18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оздоровительной</a:t>
            </a:r>
            <a:r>
              <a:rPr sz="18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работы.</a:t>
            </a:r>
            <a:endParaRPr sz="1800">
              <a:latin typeface="Times New Roman"/>
              <a:cs typeface="Times New Roman"/>
            </a:endParaRPr>
          </a:p>
          <a:p>
            <a:pPr marL="294640" indent="-229870">
              <a:lnSpc>
                <a:spcPct val="100000"/>
              </a:lnSpc>
              <a:spcBef>
                <a:spcPts val="155"/>
              </a:spcBef>
              <a:buAutoNum type="arabicPeriod"/>
              <a:tabLst>
                <a:tab pos="294640" algn="l"/>
              </a:tabLst>
            </a:pP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Обсуждение</a:t>
            </a:r>
            <a:r>
              <a:rPr sz="18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и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 утверждение</a:t>
            </a:r>
            <a:r>
              <a:rPr sz="18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ОП</a:t>
            </a:r>
            <a:r>
              <a:rPr sz="1800" spc="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ДО 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в</a:t>
            </a:r>
            <a:r>
              <a:rPr sz="18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соответствии</a:t>
            </a:r>
            <a:r>
              <a:rPr sz="1800" spc="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с</a:t>
            </a:r>
            <a:r>
              <a:rPr sz="18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ФОП ДО.</a:t>
            </a:r>
            <a:endParaRPr sz="1800">
              <a:latin typeface="Times New Roman"/>
              <a:cs typeface="Times New Roman"/>
            </a:endParaRPr>
          </a:p>
          <a:p>
            <a:pPr marL="12700" marR="6350" indent="52069">
              <a:lnSpc>
                <a:spcPct val="107000"/>
              </a:lnSpc>
              <a:buAutoNum type="arabicPeriod"/>
              <a:tabLst>
                <a:tab pos="294640" algn="l"/>
              </a:tabLst>
            </a:pP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Аттестация</a:t>
            </a:r>
            <a:r>
              <a:rPr sz="1800" spc="16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педагогических</a:t>
            </a:r>
            <a:r>
              <a:rPr sz="1800" spc="16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работников:</a:t>
            </a:r>
            <a:r>
              <a:rPr sz="1800" spc="16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новый</a:t>
            </a:r>
            <a:r>
              <a:rPr sz="1800" spc="15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порядок</a:t>
            </a:r>
            <a:r>
              <a:rPr sz="1800" spc="17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и</a:t>
            </a:r>
            <a:r>
              <a:rPr sz="1800" spc="15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квалификационные </a:t>
            </a:r>
            <a:r>
              <a:rPr sz="1800" spc="-434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категории.</a:t>
            </a:r>
            <a:endParaRPr sz="1800">
              <a:latin typeface="Times New Roman"/>
              <a:cs typeface="Times New Roman"/>
            </a:endParaRPr>
          </a:p>
          <a:p>
            <a:pPr marL="12700" marR="5080" indent="52069">
              <a:lnSpc>
                <a:spcPts val="2310"/>
              </a:lnSpc>
              <a:spcBef>
                <a:spcPts val="100"/>
              </a:spcBef>
              <a:buAutoNum type="arabicPeriod"/>
              <a:tabLst>
                <a:tab pos="375285" algn="l"/>
                <a:tab pos="375920" algn="l"/>
                <a:tab pos="2136775" algn="l"/>
                <a:tab pos="2883535" algn="l"/>
                <a:tab pos="3875404" algn="l"/>
                <a:tab pos="4498975" algn="l"/>
                <a:tab pos="4960620" algn="l"/>
                <a:tab pos="6128385" algn="l"/>
                <a:tab pos="7228205" algn="l"/>
                <a:tab pos="7487920" algn="l"/>
              </a:tabLst>
            </a:pPr>
            <a:r>
              <a:rPr sz="1800" spc="-10" dirty="0">
                <a:solidFill>
                  <a:srgbClr val="000066"/>
                </a:solidFill>
                <a:latin typeface="Times New Roman"/>
                <a:cs typeface="Times New Roman"/>
              </a:rPr>
              <a:t>И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н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фра</a:t>
            </a:r>
            <a:r>
              <a:rPr sz="1800" spc="10" dirty="0">
                <a:solidFill>
                  <a:srgbClr val="000066"/>
                </a:solidFill>
                <a:latin typeface="Times New Roman"/>
                <a:cs typeface="Times New Roman"/>
              </a:rPr>
              <a:t>с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тру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к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т</a:t>
            </a:r>
            <a:r>
              <a:rPr sz="1800" spc="5" dirty="0">
                <a:solidFill>
                  <a:srgbClr val="000066"/>
                </a:solidFill>
                <a:latin typeface="Times New Roman"/>
                <a:cs typeface="Times New Roman"/>
              </a:rPr>
              <a:t>у</a:t>
            </a:r>
            <a:r>
              <a:rPr sz="1800" spc="-15" dirty="0">
                <a:solidFill>
                  <a:srgbClr val="000066"/>
                </a:solidFill>
                <a:latin typeface="Times New Roman"/>
                <a:cs typeface="Times New Roman"/>
              </a:rPr>
              <a:t>р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а	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Р</a:t>
            </a:r>
            <a:r>
              <a:rPr sz="1800" spc="-10" dirty="0">
                <a:solidFill>
                  <a:srgbClr val="000066"/>
                </a:solidFill>
                <a:latin typeface="Times New Roman"/>
                <a:cs typeface="Times New Roman"/>
              </a:rPr>
              <a:t>П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П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С	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де</a:t>
            </a:r>
            <a:r>
              <a:rPr sz="1800" spc="5" dirty="0">
                <a:solidFill>
                  <a:srgbClr val="000066"/>
                </a:solidFill>
                <a:latin typeface="Times New Roman"/>
                <a:cs typeface="Times New Roman"/>
              </a:rPr>
              <a:t>т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с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кого	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с</a:t>
            </a:r>
            <a:r>
              <a:rPr sz="1800" spc="5" dirty="0">
                <a:solidFill>
                  <a:srgbClr val="000066"/>
                </a:solidFill>
                <a:latin typeface="Times New Roman"/>
                <a:cs typeface="Times New Roman"/>
              </a:rPr>
              <a:t>а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да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:	</a:t>
            </a:r>
            <a:r>
              <a:rPr sz="1800" spc="-10" dirty="0">
                <a:solidFill>
                  <a:srgbClr val="000066"/>
                </a:solidFill>
                <a:latin typeface="Times New Roman"/>
                <a:cs typeface="Times New Roman"/>
              </a:rPr>
              <a:t>к</a:t>
            </a:r>
            <a:r>
              <a:rPr sz="1800" spc="5" dirty="0">
                <a:solidFill>
                  <a:srgbClr val="000066"/>
                </a:solidFill>
                <a:latin typeface="Times New Roman"/>
                <a:cs typeface="Times New Roman"/>
              </a:rPr>
              <a:t>а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к	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п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о-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н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овому	о</a:t>
            </a:r>
            <a:r>
              <a:rPr sz="1800" spc="-10" dirty="0">
                <a:solidFill>
                  <a:srgbClr val="000066"/>
                </a:solidFill>
                <a:latin typeface="Times New Roman"/>
                <a:cs typeface="Times New Roman"/>
              </a:rPr>
              <a:t>ф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орм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и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ть	и	</a:t>
            </a:r>
            <a:r>
              <a:rPr sz="1800" spc="-10" dirty="0">
                <a:solidFill>
                  <a:srgbClr val="000066"/>
                </a:solidFill>
                <a:latin typeface="Times New Roman"/>
                <a:cs typeface="Times New Roman"/>
              </a:rPr>
              <a:t>к</a:t>
            </a:r>
            <a:r>
              <a:rPr sz="1800" spc="5" dirty="0">
                <a:solidFill>
                  <a:srgbClr val="000066"/>
                </a:solidFill>
                <a:latin typeface="Times New Roman"/>
                <a:cs typeface="Times New Roman"/>
              </a:rPr>
              <a:t>а</a:t>
            </a:r>
            <a:r>
              <a:rPr sz="1800" spc="-10" dirty="0">
                <a:solidFill>
                  <a:srgbClr val="000066"/>
                </a:solidFill>
                <a:latin typeface="Times New Roman"/>
                <a:cs typeface="Times New Roman"/>
              </a:rPr>
              <a:t>к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и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е  требования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 учитывать.</a:t>
            </a:r>
            <a:endParaRPr sz="1800">
              <a:latin typeface="Times New Roman"/>
              <a:cs typeface="Times New Roman"/>
            </a:endParaRPr>
          </a:p>
          <a:p>
            <a:pPr marL="12700" marR="5080" indent="52069">
              <a:lnSpc>
                <a:spcPts val="2310"/>
              </a:lnSpc>
              <a:buAutoNum type="arabicPeriod"/>
              <a:tabLst>
                <a:tab pos="387985" algn="l"/>
                <a:tab pos="388620" algn="l"/>
                <a:tab pos="1999614" algn="l"/>
                <a:tab pos="3444875" algn="l"/>
                <a:tab pos="4421505" algn="l"/>
                <a:tab pos="5671185" algn="l"/>
                <a:tab pos="6898005" algn="l"/>
                <a:tab pos="7171690" algn="l"/>
              </a:tabLst>
            </a:pPr>
            <a:r>
              <a:rPr sz="1800" spc="5" dirty="0">
                <a:solidFill>
                  <a:srgbClr val="000066"/>
                </a:solidFill>
                <a:latin typeface="Times New Roman"/>
                <a:cs typeface="Times New Roman"/>
              </a:rPr>
              <a:t>Ф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орм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и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рова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ни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е	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э</a:t>
            </a:r>
            <a:r>
              <a:rPr sz="1800" spc="-10" dirty="0">
                <a:solidFill>
                  <a:srgbClr val="000066"/>
                </a:solidFill>
                <a:latin typeface="Times New Roman"/>
                <a:cs typeface="Times New Roman"/>
              </a:rPr>
              <a:t>ф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ф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е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кт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ивн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ой	</a:t>
            </a:r>
            <a:r>
              <a:rPr sz="1800" spc="5" dirty="0">
                <a:solidFill>
                  <a:srgbClr val="000066"/>
                </a:solidFill>
                <a:latin typeface="Times New Roman"/>
                <a:cs typeface="Times New Roman"/>
              </a:rPr>
              <a:t>с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ис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т</a:t>
            </a:r>
            <a:r>
              <a:rPr sz="1800" spc="5" dirty="0">
                <a:solidFill>
                  <a:srgbClr val="000066"/>
                </a:solidFill>
                <a:latin typeface="Times New Roman"/>
                <a:cs typeface="Times New Roman"/>
              </a:rPr>
              <a:t>е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м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ы	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в</a:t>
            </a:r>
            <a:r>
              <a:rPr sz="1800" spc="10" dirty="0">
                <a:solidFill>
                  <a:srgbClr val="000066"/>
                </a:solidFill>
                <a:latin typeface="Times New Roman"/>
                <a:cs typeface="Times New Roman"/>
              </a:rPr>
              <a:t>ы</a:t>
            </a:r>
            <a:r>
              <a:rPr sz="1800" spc="-10" dirty="0">
                <a:solidFill>
                  <a:srgbClr val="000066"/>
                </a:solidFill>
                <a:latin typeface="Times New Roman"/>
                <a:cs typeface="Times New Roman"/>
              </a:rPr>
              <a:t>я</a:t>
            </a:r>
            <a:r>
              <a:rPr sz="1800" spc="5" dirty="0">
                <a:solidFill>
                  <a:srgbClr val="000066"/>
                </a:solidFill>
                <a:latin typeface="Times New Roman"/>
                <a:cs typeface="Times New Roman"/>
              </a:rPr>
              <a:t>в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ле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ни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я,	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п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о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дд</a:t>
            </a:r>
            <a:r>
              <a:rPr sz="1800" spc="5" dirty="0">
                <a:solidFill>
                  <a:srgbClr val="000066"/>
                </a:solidFill>
                <a:latin typeface="Times New Roman"/>
                <a:cs typeface="Times New Roman"/>
              </a:rPr>
              <a:t>е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р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ж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ки	и	</a:t>
            </a:r>
            <a:r>
              <a:rPr sz="1800" spc="-15" dirty="0">
                <a:solidFill>
                  <a:srgbClr val="000066"/>
                </a:solidFill>
                <a:latin typeface="Times New Roman"/>
                <a:cs typeface="Times New Roman"/>
              </a:rPr>
              <a:t>р</a:t>
            </a:r>
            <a:r>
              <a:rPr sz="1800" spc="5" dirty="0">
                <a:solidFill>
                  <a:srgbClr val="000066"/>
                </a:solidFill>
                <a:latin typeface="Times New Roman"/>
                <a:cs typeface="Times New Roman"/>
              </a:rPr>
              <a:t>а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зви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т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и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я 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способностей</a:t>
            </a:r>
            <a:r>
              <a:rPr sz="1800" spc="8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и</a:t>
            </a:r>
            <a:r>
              <a:rPr sz="1800" spc="8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талантов</a:t>
            </a:r>
            <a:r>
              <a:rPr sz="1800" spc="10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у</a:t>
            </a:r>
            <a:r>
              <a:rPr sz="1800" spc="8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детей</a:t>
            </a:r>
            <a:r>
              <a:rPr sz="1800" spc="8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через</a:t>
            </a:r>
            <a:r>
              <a:rPr sz="1800" spc="9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организацию</a:t>
            </a:r>
            <a:r>
              <a:rPr sz="1800" spc="9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работы</a:t>
            </a:r>
            <a:r>
              <a:rPr sz="1800" spc="7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с</a:t>
            </a:r>
            <a:r>
              <a:rPr sz="1800" spc="9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социальными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партнерами.</a:t>
            </a:r>
            <a:endParaRPr sz="1800">
              <a:latin typeface="Times New Roman"/>
              <a:cs typeface="Times New Roman"/>
            </a:endParaRPr>
          </a:p>
          <a:p>
            <a:pPr marL="12700" marR="8890" indent="52069">
              <a:lnSpc>
                <a:spcPct val="107000"/>
              </a:lnSpc>
              <a:buAutoNum type="arabicPeriod" startAt="6"/>
              <a:tabLst>
                <a:tab pos="303530" algn="l"/>
              </a:tabLst>
            </a:pP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Новая</a:t>
            </a:r>
            <a:r>
              <a:rPr sz="1800" spc="8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стратегия</a:t>
            </a:r>
            <a:r>
              <a:rPr sz="1800" spc="7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комплексной</a:t>
            </a:r>
            <a:r>
              <a:rPr sz="1800" spc="7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безопасности</a:t>
            </a:r>
            <a:r>
              <a:rPr sz="1800" spc="8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детей:</a:t>
            </a:r>
            <a:r>
              <a:rPr sz="1800" spc="8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что</a:t>
            </a:r>
            <a:r>
              <a:rPr sz="1800" spc="9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нужно</a:t>
            </a:r>
            <a:r>
              <a:rPr sz="1800" spc="7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знать</a:t>
            </a:r>
            <a:r>
              <a:rPr sz="1800" spc="8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педагогам </a:t>
            </a:r>
            <a:r>
              <a:rPr sz="1800" spc="-434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и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родителям.</a:t>
            </a:r>
            <a:endParaRPr sz="1800">
              <a:latin typeface="Times New Roman"/>
              <a:cs typeface="Times New Roman"/>
            </a:endParaRPr>
          </a:p>
          <a:p>
            <a:pPr marL="12700" marR="5080" indent="52069">
              <a:lnSpc>
                <a:spcPct val="107000"/>
              </a:lnSpc>
              <a:buAutoNum type="arabicPeriod" startAt="6"/>
              <a:tabLst>
                <a:tab pos="353060" algn="l"/>
              </a:tabLst>
            </a:pP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Обсуждение</a:t>
            </a:r>
            <a:r>
              <a:rPr sz="1800" spc="3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основных</a:t>
            </a:r>
            <a:r>
              <a:rPr sz="1800" spc="4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приоритетов</a:t>
            </a:r>
            <a:r>
              <a:rPr sz="1800" spc="4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развития</a:t>
            </a:r>
            <a:r>
              <a:rPr sz="1800" spc="3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ДОО.</a:t>
            </a:r>
            <a:r>
              <a:rPr sz="1800" spc="4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Утверждение</a:t>
            </a:r>
            <a:r>
              <a:rPr sz="1800" spc="3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годового </a:t>
            </a:r>
            <a:r>
              <a:rPr sz="1800" spc="-434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плана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работы ДОО</a:t>
            </a:r>
            <a:r>
              <a:rPr sz="18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на</a:t>
            </a:r>
            <a:r>
              <a:rPr sz="18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2023/24</a:t>
            </a:r>
            <a:r>
              <a:rPr sz="18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учебный год.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67490" y="5403862"/>
            <a:ext cx="4497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72490" algn="l"/>
                <a:tab pos="1432560" algn="l"/>
                <a:tab pos="2981960" algn="l"/>
              </a:tabLst>
            </a:pP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актов	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по	организации	воспитательно-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5861" y="5384787"/>
            <a:ext cx="3253740" cy="9061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2069">
              <a:lnSpc>
                <a:spcPct val="107000"/>
              </a:lnSpc>
              <a:spcBef>
                <a:spcPts val="95"/>
              </a:spcBef>
              <a:buAutoNum type="arabicPeriod" startAt="8"/>
              <a:tabLst>
                <a:tab pos="560705" algn="l"/>
                <a:tab pos="561340" algn="l"/>
                <a:tab pos="2192655" algn="l"/>
              </a:tabLst>
            </a:pP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У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т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в</a:t>
            </a:r>
            <a:r>
              <a:rPr sz="1800" spc="10" dirty="0">
                <a:solidFill>
                  <a:srgbClr val="000066"/>
                </a:solidFill>
                <a:latin typeface="Times New Roman"/>
                <a:cs typeface="Times New Roman"/>
              </a:rPr>
              <a:t>е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р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ж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д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е</a:t>
            </a:r>
            <a:r>
              <a:rPr sz="1800" spc="-10" dirty="0">
                <a:solidFill>
                  <a:srgbClr val="000066"/>
                </a:solidFill>
                <a:latin typeface="Times New Roman"/>
                <a:cs typeface="Times New Roman"/>
              </a:rPr>
              <a:t>н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и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е	ло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к</a:t>
            </a:r>
            <a:r>
              <a:rPr sz="1800" spc="5" dirty="0">
                <a:solidFill>
                  <a:srgbClr val="000066"/>
                </a:solidFill>
                <a:latin typeface="Times New Roman"/>
                <a:cs typeface="Times New Roman"/>
              </a:rPr>
              <a:t>а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л</a:t>
            </a:r>
            <a:r>
              <a:rPr sz="1800" spc="-15" dirty="0">
                <a:solidFill>
                  <a:srgbClr val="000066"/>
                </a:solidFill>
                <a:latin typeface="Times New Roman"/>
                <a:cs typeface="Times New Roman"/>
              </a:rPr>
              <a:t>ь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ных  образовательного</a:t>
            </a:r>
            <a:r>
              <a:rPr sz="18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процесса.</a:t>
            </a:r>
            <a:endParaRPr sz="1800">
              <a:latin typeface="Times New Roman"/>
              <a:cs typeface="Times New Roman"/>
            </a:endParaRPr>
          </a:p>
          <a:p>
            <a:pPr marL="294640" indent="-229870">
              <a:lnSpc>
                <a:spcPct val="100000"/>
              </a:lnSpc>
              <a:spcBef>
                <a:spcPts val="155"/>
              </a:spcBef>
              <a:buAutoNum type="arabicPeriod" startAt="8"/>
              <a:tabLst>
                <a:tab pos="294640" algn="l"/>
              </a:tabLst>
            </a:pP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Принятие</a:t>
            </a:r>
            <a:r>
              <a:rPr sz="1800" spc="-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решения</a:t>
            </a:r>
            <a:r>
              <a:rPr sz="1800" spc="-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Times New Roman"/>
                <a:cs typeface="Times New Roman"/>
              </a:rPr>
              <a:t>педсовета.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46655" y="149669"/>
            <a:ext cx="4650740" cy="738664"/>
          </a:xfrm>
        </p:spPr>
        <p:txBody>
          <a:bodyPr/>
          <a:lstStyle/>
          <a:p>
            <a:pPr algn="ctr"/>
            <a:r>
              <a:rPr lang="ru-RU" dirty="0" smtClean="0"/>
              <a:t>Проект решения педагогического педсовета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833297" y="1087094"/>
            <a:ext cx="7763509" cy="5539978"/>
          </a:xfrm>
        </p:spPr>
        <p:txBody>
          <a:bodyPr/>
          <a:lstStyle/>
          <a:p>
            <a:r>
              <a:rPr lang="ru-RU" dirty="0" smtClean="0"/>
              <a:t>1.   признать </a:t>
            </a:r>
            <a:r>
              <a:rPr lang="ru-RU" dirty="0"/>
              <a:t>работу педагогического коллектива ДОО в летний оздоровительный период  удовлетворительной;</a:t>
            </a:r>
          </a:p>
          <a:p>
            <a:r>
              <a:rPr lang="ru-RU" dirty="0" smtClean="0"/>
              <a:t>2.     принять </a:t>
            </a:r>
            <a:r>
              <a:rPr lang="ru-RU" dirty="0"/>
              <a:t>образовательную программу дошкольного образования в соответствии с </a:t>
            </a:r>
            <a:r>
              <a:rPr lang="ru-RU" dirty="0" smtClean="0"/>
              <a:t>ФОП ДО </a:t>
            </a:r>
            <a:r>
              <a:rPr lang="ru-RU" dirty="0"/>
              <a:t>и приступить к реализации с 1 сентября 2023 года;</a:t>
            </a:r>
          </a:p>
          <a:p>
            <a:r>
              <a:rPr lang="ru-RU" dirty="0" smtClean="0"/>
              <a:t>3.     принять </a:t>
            </a:r>
            <a:r>
              <a:rPr lang="ru-RU" dirty="0"/>
              <a:t>и использовать в работе проект создания безопасной информационной </a:t>
            </a:r>
            <a:r>
              <a:rPr lang="ru-RU" dirty="0" smtClean="0"/>
              <a:t>среды для </a:t>
            </a:r>
            <a:r>
              <a:rPr lang="ru-RU" dirty="0"/>
              <a:t>дошкольников в аспекте работы с цифровыми ресурсами;</a:t>
            </a:r>
          </a:p>
          <a:p>
            <a:r>
              <a:rPr lang="ru-RU" dirty="0" smtClean="0"/>
              <a:t>4.   принять </a:t>
            </a:r>
            <a:r>
              <a:rPr lang="ru-RU" dirty="0"/>
              <a:t>и использовать систему работы по выявлению, поддержке и </a:t>
            </a:r>
            <a:r>
              <a:rPr lang="ru-RU" dirty="0" smtClean="0"/>
              <a:t>развитию способностей </a:t>
            </a:r>
            <a:r>
              <a:rPr lang="ru-RU" dirty="0"/>
              <a:t>и талантов у детей через организацию работы с социальными партнерами;</a:t>
            </a:r>
          </a:p>
          <a:p>
            <a:r>
              <a:rPr lang="ru-RU" dirty="0" smtClean="0"/>
              <a:t>5.  принять </a:t>
            </a:r>
            <a:r>
              <a:rPr lang="ru-RU" dirty="0"/>
              <a:t>и использовать систему работы по преемственности задач ДО и НОО;</a:t>
            </a:r>
          </a:p>
          <a:p>
            <a:r>
              <a:rPr lang="ru-RU" dirty="0" smtClean="0"/>
              <a:t>6. принять </a:t>
            </a:r>
            <a:r>
              <a:rPr lang="ru-RU" dirty="0"/>
              <a:t>проект годового плана работы ДОО на 2023/24 учебный год;</a:t>
            </a:r>
          </a:p>
          <a:p>
            <a:r>
              <a:rPr lang="ru-RU" dirty="0" smtClean="0"/>
              <a:t>7. принять </a:t>
            </a:r>
            <a:r>
              <a:rPr lang="ru-RU" dirty="0"/>
              <a:t>изменения и дополнения в локальные акты по организации </a:t>
            </a:r>
            <a:r>
              <a:rPr lang="ru-RU" dirty="0" err="1" smtClean="0"/>
              <a:t>воспитательно</a:t>
            </a:r>
            <a:r>
              <a:rPr lang="ru-RU" dirty="0" smtClean="0"/>
              <a:t>- образовательного </a:t>
            </a:r>
            <a:r>
              <a:rPr lang="ru-RU" dirty="0"/>
              <a:t>процесса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33236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"/>
            <a:ext cx="9143631" cy="6857631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9038" y="367918"/>
            <a:ext cx="7765923" cy="612143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2422" y="248665"/>
            <a:ext cx="716978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dirty="0">
                <a:solidFill>
                  <a:srgbClr val="000066"/>
                </a:solidFill>
                <a:latin typeface="Times New Roman"/>
                <a:cs typeface="Times New Roman"/>
              </a:rPr>
              <a:t>Тест-настрой</a:t>
            </a:r>
            <a:r>
              <a:rPr i="1" spc="-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i="1" dirty="0">
                <a:solidFill>
                  <a:srgbClr val="000066"/>
                </a:solidFill>
                <a:latin typeface="Times New Roman"/>
                <a:cs typeface="Times New Roman"/>
              </a:rPr>
              <a:t>«Что</a:t>
            </a:r>
            <a:r>
              <a:rPr i="1" spc="-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i="1" dirty="0">
                <a:solidFill>
                  <a:srgbClr val="000066"/>
                </a:solidFill>
                <a:latin typeface="Times New Roman"/>
                <a:cs typeface="Times New Roman"/>
              </a:rPr>
              <a:t>я</a:t>
            </a:r>
            <a:r>
              <a:rPr i="1" spc="-1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i="1" spc="-5" dirty="0">
                <a:solidFill>
                  <a:srgbClr val="000066"/>
                </a:solidFill>
                <a:latin typeface="Times New Roman"/>
                <a:cs typeface="Times New Roman"/>
              </a:rPr>
              <a:t>возьму</a:t>
            </a:r>
            <a:r>
              <a:rPr i="1" spc="-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i="1" dirty="0">
                <a:solidFill>
                  <a:srgbClr val="000066"/>
                </a:solidFill>
                <a:latin typeface="Times New Roman"/>
                <a:cs typeface="Times New Roman"/>
              </a:rPr>
              <a:t>в</a:t>
            </a:r>
            <a:r>
              <a:rPr i="1" spc="-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i="1" spc="-5" dirty="0">
                <a:solidFill>
                  <a:srgbClr val="000066"/>
                </a:solidFill>
                <a:latin typeface="Times New Roman"/>
                <a:cs typeface="Times New Roman"/>
              </a:rPr>
              <a:t>новый</a:t>
            </a:r>
            <a:r>
              <a:rPr i="1" spc="-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i="1" spc="-5" dirty="0">
                <a:solidFill>
                  <a:srgbClr val="000066"/>
                </a:solidFill>
                <a:latin typeface="Times New Roman"/>
                <a:cs typeface="Times New Roman"/>
              </a:rPr>
              <a:t>учебный год?»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76746" y="654824"/>
          <a:ext cx="8848086" cy="59403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4675"/>
                <a:gridCol w="593090"/>
                <a:gridCol w="594995"/>
                <a:gridCol w="593089"/>
                <a:gridCol w="594360"/>
                <a:gridCol w="593089"/>
                <a:gridCol w="594360"/>
                <a:gridCol w="593089"/>
                <a:gridCol w="594360"/>
                <a:gridCol w="593089"/>
                <a:gridCol w="594995"/>
                <a:gridCol w="594995"/>
                <a:gridCol w="593090"/>
                <a:gridCol w="594995"/>
                <a:gridCol w="551815"/>
              </a:tblGrid>
              <a:tr h="395274">
                <a:tc>
                  <a:txBody>
                    <a:bodyPr/>
                    <a:lstStyle/>
                    <a:p>
                      <a:pPr marL="73025">
                        <a:lnSpc>
                          <a:spcPts val="2805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05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05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05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05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х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05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05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05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05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05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05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ts val="2805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г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05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05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м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05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722"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20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20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ь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20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ts val="2820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20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5274">
                <a:tc>
                  <a:txBody>
                    <a:bodyPr/>
                    <a:lstStyle/>
                    <a:p>
                      <a:pPr marL="73025">
                        <a:lnSpc>
                          <a:spcPts val="2815"/>
                        </a:lnSpc>
                        <a:spcBef>
                          <a:spcPts val="195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15"/>
                        </a:lnSpc>
                        <a:spcBef>
                          <a:spcPts val="195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15"/>
                        </a:lnSpc>
                        <a:spcBef>
                          <a:spcPts val="195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15"/>
                        </a:lnSpc>
                        <a:spcBef>
                          <a:spcPts val="195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15"/>
                        </a:lnSpc>
                        <a:spcBef>
                          <a:spcPts val="195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15"/>
                        </a:lnSpc>
                        <a:spcBef>
                          <a:spcPts val="195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15"/>
                        </a:lnSpc>
                        <a:spcBef>
                          <a:spcPts val="195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15"/>
                        </a:lnSpc>
                        <a:spcBef>
                          <a:spcPts val="195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15"/>
                        </a:lnSpc>
                        <a:spcBef>
                          <a:spcPts val="195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15"/>
                        </a:lnSpc>
                        <a:spcBef>
                          <a:spcPts val="195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15"/>
                        </a:lnSpc>
                        <a:spcBef>
                          <a:spcPts val="195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ts val="2815"/>
                        </a:lnSpc>
                        <a:spcBef>
                          <a:spcPts val="195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15"/>
                        </a:lnSpc>
                        <a:spcBef>
                          <a:spcPts val="195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ц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15"/>
                        </a:lnSpc>
                        <a:spcBef>
                          <a:spcPts val="195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15"/>
                        </a:lnSpc>
                        <a:spcBef>
                          <a:spcPts val="195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я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7078"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2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ы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ц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2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2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ч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ts val="282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2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5287">
                <a:tc>
                  <a:txBody>
                    <a:bodyPr/>
                    <a:lstStyle/>
                    <a:p>
                      <a:pPr marL="73025">
                        <a:lnSpc>
                          <a:spcPts val="281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1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ы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1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1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1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1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1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я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1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з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1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1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1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ts val="281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1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1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1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722"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2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2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з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2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ts val="282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2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ь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5274">
                <a:tc>
                  <a:txBody>
                    <a:bodyPr/>
                    <a:lstStyle/>
                    <a:p>
                      <a:pPr marL="73025">
                        <a:lnSpc>
                          <a:spcPts val="2810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10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ё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10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г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10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10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10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10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10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ь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10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б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10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10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м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ts val="2810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10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х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10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10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5274">
                <a:tc>
                  <a:txBody>
                    <a:bodyPr/>
                    <a:lstStyle/>
                    <a:p>
                      <a:pPr marL="73025">
                        <a:lnSpc>
                          <a:spcPts val="281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ж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1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1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1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1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1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1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1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ч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1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1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1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ts val="281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1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1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ы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1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ю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722">
                <a:tc>
                  <a:txBody>
                    <a:bodyPr/>
                    <a:lstStyle/>
                    <a:p>
                      <a:pPr marL="73025">
                        <a:lnSpc>
                          <a:spcPts val="2825"/>
                        </a:lnSpc>
                        <a:spcBef>
                          <a:spcPts val="195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25"/>
                        </a:lnSpc>
                        <a:spcBef>
                          <a:spcPts val="195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5"/>
                        </a:lnSpc>
                        <a:spcBef>
                          <a:spcPts val="195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5"/>
                        </a:lnSpc>
                        <a:spcBef>
                          <a:spcPts val="195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5"/>
                        </a:lnSpc>
                        <a:spcBef>
                          <a:spcPts val="195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х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5"/>
                        </a:lnSpc>
                        <a:spcBef>
                          <a:spcPts val="195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25"/>
                        </a:lnSpc>
                        <a:spcBef>
                          <a:spcPts val="195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5"/>
                        </a:lnSpc>
                        <a:spcBef>
                          <a:spcPts val="195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5"/>
                        </a:lnSpc>
                        <a:spcBef>
                          <a:spcPts val="195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25"/>
                        </a:lnSpc>
                        <a:spcBef>
                          <a:spcPts val="195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5"/>
                        </a:lnSpc>
                        <a:spcBef>
                          <a:spcPts val="195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ts val="2825"/>
                        </a:lnSpc>
                        <a:spcBef>
                          <a:spcPts val="195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25"/>
                        </a:lnSpc>
                        <a:spcBef>
                          <a:spcPts val="195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5"/>
                        </a:lnSpc>
                        <a:spcBef>
                          <a:spcPts val="195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5"/>
                        </a:lnSpc>
                        <a:spcBef>
                          <a:spcPts val="195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5287">
                <a:tc>
                  <a:txBody>
                    <a:bodyPr/>
                    <a:lstStyle/>
                    <a:p>
                      <a:pPr marL="73025">
                        <a:lnSpc>
                          <a:spcPts val="2805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05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ю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05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б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05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05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05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ь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05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05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05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05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05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ts val="2805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05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05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05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7078">
                <a:tc>
                  <a:txBody>
                    <a:bodyPr/>
                    <a:lstStyle/>
                    <a:p>
                      <a:pPr marL="73025">
                        <a:lnSpc>
                          <a:spcPts val="282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2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м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2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2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ts val="282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2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ч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5274">
                <a:tc>
                  <a:txBody>
                    <a:bodyPr/>
                    <a:lstStyle/>
                    <a:p>
                      <a:pPr marL="73025">
                        <a:lnSpc>
                          <a:spcPts val="2805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05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05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05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05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б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05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05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05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05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05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05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ts val="2805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05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05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05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ч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722"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20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ц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ы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20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ё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20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ts val="2820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20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х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5274">
                <a:tc>
                  <a:txBody>
                    <a:bodyPr/>
                    <a:lstStyle/>
                    <a:p>
                      <a:pPr marL="73025">
                        <a:lnSpc>
                          <a:spcPts val="281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1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1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1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м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1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1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1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1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1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1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1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ts val="281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б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1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1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15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7090"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2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2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ь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2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ts val="282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82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ч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з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82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5298" y="119418"/>
            <a:ext cx="5078730" cy="126555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 marR="5080">
              <a:lnSpc>
                <a:spcPts val="4480"/>
              </a:lnSpc>
              <a:spcBef>
                <a:spcPts val="915"/>
              </a:spcBef>
            </a:pPr>
            <a:r>
              <a:rPr sz="4400" spc="-5" dirty="0"/>
              <a:t>Приоритеты</a:t>
            </a:r>
            <a:r>
              <a:rPr sz="4400" spc="-40" dirty="0"/>
              <a:t> </a:t>
            </a:r>
            <a:r>
              <a:rPr sz="4400" spc="-10" dirty="0"/>
              <a:t>ЛОП</a:t>
            </a:r>
            <a:r>
              <a:rPr sz="4400" spc="-40" dirty="0"/>
              <a:t> </a:t>
            </a:r>
            <a:r>
              <a:rPr sz="4400" dirty="0"/>
              <a:t>– </a:t>
            </a:r>
            <a:r>
              <a:rPr sz="4400" spc="-1085" dirty="0"/>
              <a:t> </a:t>
            </a:r>
            <a:r>
              <a:rPr sz="4400" dirty="0"/>
              <a:t>2023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8363" y="850671"/>
            <a:ext cx="8207286" cy="579888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6655" y="149669"/>
            <a:ext cx="4650740" cy="738664"/>
          </a:xfrm>
        </p:spPr>
        <p:txBody>
          <a:bodyPr/>
          <a:lstStyle/>
          <a:p>
            <a:r>
              <a:rPr lang="ru-RU" sz="4800" b="0" spc="-60" dirty="0">
                <a:solidFill>
                  <a:srgbClr val="212121"/>
                </a:solidFill>
                <a:latin typeface="Microsoft Sans Serif"/>
                <a:cs typeface="Microsoft Sans Serif"/>
              </a:rPr>
              <a:t>В</a:t>
            </a:r>
            <a:r>
              <a:rPr lang="ru-RU" sz="4800" b="0" spc="-35" dirty="0">
                <a:solidFill>
                  <a:srgbClr val="212121"/>
                </a:solidFill>
                <a:latin typeface="Microsoft Sans Serif"/>
                <a:cs typeface="Microsoft Sans Serif"/>
              </a:rPr>
              <a:t>ы</a:t>
            </a:r>
            <a:r>
              <a:rPr lang="ru-RU" sz="4800" b="0" spc="-105" dirty="0">
                <a:solidFill>
                  <a:srgbClr val="212121"/>
                </a:solidFill>
                <a:latin typeface="Microsoft Sans Serif"/>
                <a:cs typeface="Microsoft Sans Serif"/>
              </a:rPr>
              <a:t>в</a:t>
            </a:r>
            <a:r>
              <a:rPr lang="ru-RU" sz="4800" b="0" spc="-150" dirty="0">
                <a:solidFill>
                  <a:srgbClr val="212121"/>
                </a:solidFill>
                <a:latin typeface="Microsoft Sans Serif"/>
                <a:cs typeface="Microsoft Sans Serif"/>
              </a:rPr>
              <a:t>о</a:t>
            </a:r>
            <a:r>
              <a:rPr lang="ru-RU" sz="4800" b="0" spc="-45" dirty="0">
                <a:solidFill>
                  <a:srgbClr val="212121"/>
                </a:solidFill>
                <a:latin typeface="Microsoft Sans Serif"/>
                <a:cs typeface="Microsoft Sans Serif"/>
              </a:rPr>
              <a:t>д</a:t>
            </a:r>
            <a:r>
              <a:rPr lang="ru-RU" sz="4800" b="0" spc="10" dirty="0">
                <a:solidFill>
                  <a:srgbClr val="212121"/>
                </a:solidFill>
                <a:latin typeface="Microsoft Sans Serif"/>
                <a:cs typeface="Microsoft Sans Serif"/>
              </a:rPr>
              <a:t>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1371770"/>
            <a:ext cx="8305800" cy="3589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3505" marR="100330" indent="-91440">
              <a:lnSpc>
                <a:spcPct val="80000"/>
              </a:lnSpc>
              <a:spcBef>
                <a:spcPts val="715"/>
              </a:spcBef>
              <a:buClr>
                <a:srgbClr val="E38312"/>
              </a:buClr>
              <a:buFont typeface="Wingdings"/>
              <a:buChar char=""/>
              <a:tabLst>
                <a:tab pos="254000" algn="l"/>
              </a:tabLst>
            </a:pPr>
            <a:r>
              <a:rPr lang="ru-RU" sz="2400" spc="-35" dirty="0">
                <a:solidFill>
                  <a:srgbClr val="212121"/>
                </a:solidFill>
                <a:latin typeface="Microsoft Sans Serif"/>
                <a:cs typeface="Microsoft Sans Serif"/>
              </a:rPr>
              <a:t>Увеличилось</a:t>
            </a:r>
            <a:r>
              <a:rPr lang="ru-RU" sz="2400" spc="12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lang="ru-RU" sz="2400" spc="-35" dirty="0">
                <a:solidFill>
                  <a:srgbClr val="212121"/>
                </a:solidFill>
                <a:latin typeface="Microsoft Sans Serif"/>
                <a:cs typeface="Microsoft Sans Serif"/>
              </a:rPr>
              <a:t>количество</a:t>
            </a:r>
            <a:r>
              <a:rPr lang="ru-RU" sz="2400" spc="11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lang="ru-RU" sz="2400" spc="-35" dirty="0">
                <a:solidFill>
                  <a:srgbClr val="212121"/>
                </a:solidFill>
                <a:latin typeface="Microsoft Sans Serif"/>
                <a:cs typeface="Microsoft Sans Serif"/>
              </a:rPr>
              <a:t>детей,</a:t>
            </a:r>
            <a:r>
              <a:rPr lang="ru-RU" sz="2400" spc="11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lang="ru-RU" sz="2400" spc="-15" dirty="0">
                <a:solidFill>
                  <a:srgbClr val="212121"/>
                </a:solidFill>
                <a:latin typeface="Microsoft Sans Serif"/>
                <a:cs typeface="Microsoft Sans Serif"/>
              </a:rPr>
              <a:t>посещающих</a:t>
            </a:r>
            <a:r>
              <a:rPr lang="ru-RU" sz="2400" spc="10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lang="ru-RU" sz="2400" spc="-55" dirty="0">
                <a:solidFill>
                  <a:srgbClr val="212121"/>
                </a:solidFill>
                <a:latin typeface="Microsoft Sans Serif"/>
                <a:cs typeface="Microsoft Sans Serif"/>
              </a:rPr>
              <a:t>детский</a:t>
            </a:r>
            <a:r>
              <a:rPr lang="ru-RU" sz="2400" spc="10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lang="ru-RU" sz="2400" spc="-5" dirty="0">
                <a:solidFill>
                  <a:srgbClr val="212121"/>
                </a:solidFill>
                <a:latin typeface="Microsoft Sans Serif"/>
                <a:cs typeface="Microsoft Sans Serif"/>
              </a:rPr>
              <a:t>сад </a:t>
            </a:r>
            <a:r>
              <a:rPr lang="ru-RU" sz="2400" spc="-67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lang="ru-RU" sz="2400" spc="-5" dirty="0">
                <a:solidFill>
                  <a:srgbClr val="212121"/>
                </a:solidFill>
                <a:latin typeface="Microsoft Sans Serif"/>
                <a:cs typeface="Microsoft Sans Serif"/>
              </a:rPr>
              <a:t>в</a:t>
            </a:r>
            <a:r>
              <a:rPr lang="ru-RU" sz="2400" spc="3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lang="ru-RU" sz="2400" spc="-25" dirty="0">
                <a:solidFill>
                  <a:srgbClr val="212121"/>
                </a:solidFill>
                <a:latin typeface="Microsoft Sans Serif"/>
                <a:cs typeface="Microsoft Sans Serif"/>
              </a:rPr>
              <a:t>летний</a:t>
            </a:r>
            <a:r>
              <a:rPr lang="ru-RU" sz="2400" spc="7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lang="ru-RU" sz="2400" spc="-30" dirty="0">
                <a:solidFill>
                  <a:srgbClr val="212121"/>
                </a:solidFill>
                <a:latin typeface="Microsoft Sans Serif"/>
                <a:cs typeface="Microsoft Sans Serif"/>
              </a:rPr>
              <a:t>период</a:t>
            </a:r>
            <a:r>
              <a:rPr lang="ru-RU" sz="2400" spc="9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lang="ru-RU" sz="2400" spc="-10" dirty="0">
                <a:solidFill>
                  <a:srgbClr val="212121"/>
                </a:solidFill>
                <a:latin typeface="Microsoft Sans Serif"/>
                <a:cs typeface="Microsoft Sans Serif"/>
              </a:rPr>
              <a:t>на</a:t>
            </a:r>
            <a:r>
              <a:rPr lang="ru-RU" sz="2400" spc="2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lang="ru-RU" sz="2400" spc="-10" dirty="0">
                <a:solidFill>
                  <a:srgbClr val="212121"/>
                </a:solidFill>
                <a:latin typeface="Microsoft Sans Serif"/>
                <a:cs typeface="Microsoft Sans Serif"/>
              </a:rPr>
              <a:t>10%;</a:t>
            </a:r>
            <a:endParaRPr lang="ru-RU" sz="2400" dirty="0">
              <a:latin typeface="Microsoft Sans Serif"/>
              <a:cs typeface="Microsoft Sans Serif"/>
            </a:endParaRPr>
          </a:p>
          <a:p>
            <a:pPr marL="163830" indent="-151765">
              <a:lnSpc>
                <a:spcPct val="100000"/>
              </a:lnSpc>
              <a:spcBef>
                <a:spcPts val="795"/>
              </a:spcBef>
              <a:buClr>
                <a:srgbClr val="E38312"/>
              </a:buClr>
              <a:buFont typeface="Wingdings"/>
              <a:buChar char=""/>
              <a:tabLst>
                <a:tab pos="164465" algn="l"/>
              </a:tabLst>
            </a:pPr>
            <a:r>
              <a:rPr lang="ru-RU" sz="2400" dirty="0">
                <a:solidFill>
                  <a:srgbClr val="212121"/>
                </a:solidFill>
                <a:latin typeface="Microsoft Sans Serif"/>
                <a:cs typeface="Microsoft Sans Serif"/>
              </a:rPr>
              <a:t>выросла</a:t>
            </a:r>
            <a:r>
              <a:rPr lang="ru-RU" sz="2400" spc="7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lang="ru-RU" sz="2400" spc="-15" dirty="0">
                <a:solidFill>
                  <a:srgbClr val="212121"/>
                </a:solidFill>
                <a:latin typeface="Microsoft Sans Serif"/>
                <a:cs typeface="Microsoft Sans Serif"/>
              </a:rPr>
              <a:t>средняя</a:t>
            </a:r>
            <a:r>
              <a:rPr lang="ru-RU" sz="2400" spc="3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lang="ru-RU" sz="2400" spc="-20" dirty="0">
                <a:solidFill>
                  <a:srgbClr val="212121"/>
                </a:solidFill>
                <a:latin typeface="Microsoft Sans Serif"/>
                <a:cs typeface="Microsoft Sans Serif"/>
              </a:rPr>
              <a:t>посещаемость</a:t>
            </a:r>
            <a:r>
              <a:rPr lang="ru-RU" sz="2400" spc="13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lang="ru-RU" sz="2400" spc="-10" dirty="0">
                <a:solidFill>
                  <a:srgbClr val="212121"/>
                </a:solidFill>
                <a:latin typeface="Microsoft Sans Serif"/>
                <a:cs typeface="Microsoft Sans Serif"/>
              </a:rPr>
              <a:t>на</a:t>
            </a:r>
            <a:r>
              <a:rPr lang="ru-RU" sz="2400" spc="1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lang="ru-RU" sz="2400" spc="-10" dirty="0">
                <a:solidFill>
                  <a:srgbClr val="212121"/>
                </a:solidFill>
                <a:latin typeface="Microsoft Sans Serif"/>
                <a:cs typeface="Microsoft Sans Serif"/>
              </a:rPr>
              <a:t>10%;</a:t>
            </a:r>
            <a:endParaRPr lang="ru-RU" sz="2400" dirty="0">
              <a:latin typeface="Microsoft Sans Serif"/>
              <a:cs typeface="Microsoft Sans Serif"/>
            </a:endParaRPr>
          </a:p>
          <a:p>
            <a:pPr marL="253365" indent="-241300">
              <a:lnSpc>
                <a:spcPts val="2810"/>
              </a:lnSpc>
              <a:spcBef>
                <a:spcPts val="770"/>
              </a:spcBef>
              <a:buClr>
                <a:srgbClr val="E38312"/>
              </a:buClr>
              <a:buFont typeface="Wingdings"/>
              <a:buChar char=""/>
              <a:tabLst>
                <a:tab pos="254000" algn="l"/>
              </a:tabLst>
            </a:pPr>
            <a:r>
              <a:rPr lang="ru-RU" sz="2400" spc="-10" dirty="0">
                <a:solidFill>
                  <a:srgbClr val="212121"/>
                </a:solidFill>
                <a:latin typeface="Microsoft Sans Serif"/>
                <a:cs typeface="Microsoft Sans Serif"/>
              </a:rPr>
              <a:t>вырос</a:t>
            </a:r>
            <a:r>
              <a:rPr lang="ru-RU" sz="2400" spc="7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lang="ru-RU" sz="2400" spc="-25" dirty="0">
                <a:solidFill>
                  <a:srgbClr val="212121"/>
                </a:solidFill>
                <a:latin typeface="Microsoft Sans Serif"/>
                <a:cs typeface="Microsoft Sans Serif"/>
              </a:rPr>
              <a:t>уровень</a:t>
            </a:r>
            <a:r>
              <a:rPr lang="ru-RU" sz="2400" spc="114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lang="ru-RU" sz="2400" spc="-25" dirty="0">
                <a:solidFill>
                  <a:srgbClr val="212121"/>
                </a:solidFill>
                <a:latin typeface="Microsoft Sans Serif"/>
                <a:cs typeface="Microsoft Sans Serif"/>
              </a:rPr>
              <a:t>удовлетворенности</a:t>
            </a:r>
            <a:r>
              <a:rPr lang="ru-RU" sz="2400" spc="16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lang="ru-RU" sz="2400" spc="-45" dirty="0">
                <a:solidFill>
                  <a:srgbClr val="212121"/>
                </a:solidFill>
                <a:latin typeface="Microsoft Sans Serif"/>
                <a:cs typeface="Microsoft Sans Serif"/>
              </a:rPr>
              <a:t>качеством</a:t>
            </a:r>
            <a:r>
              <a:rPr lang="ru-RU" sz="2400" spc="9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lang="ru-RU" sz="2400" spc="-10" dirty="0">
                <a:solidFill>
                  <a:srgbClr val="212121"/>
                </a:solidFill>
                <a:latin typeface="Microsoft Sans Serif"/>
                <a:cs typeface="Microsoft Sans Serif"/>
              </a:rPr>
              <a:t>и</a:t>
            </a:r>
            <a:endParaRPr lang="ru-RU" sz="2400" dirty="0">
              <a:latin typeface="Microsoft Sans Serif"/>
              <a:cs typeface="Microsoft Sans Serif"/>
            </a:endParaRPr>
          </a:p>
          <a:p>
            <a:pPr marL="103505" marR="180340">
              <a:lnSpc>
                <a:spcPts val="2500"/>
              </a:lnSpc>
              <a:spcBef>
                <a:spcPts val="285"/>
              </a:spcBef>
            </a:pPr>
            <a:r>
              <a:rPr lang="ru-RU" sz="2400" spc="-30" dirty="0">
                <a:solidFill>
                  <a:srgbClr val="212121"/>
                </a:solidFill>
                <a:latin typeface="Microsoft Sans Serif"/>
                <a:cs typeface="Microsoft Sans Serif"/>
              </a:rPr>
              <a:t>комфортностью</a:t>
            </a:r>
            <a:r>
              <a:rPr lang="ru-RU" sz="2400" spc="10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lang="ru-RU" sz="2400" spc="-20" dirty="0">
                <a:solidFill>
                  <a:srgbClr val="212121"/>
                </a:solidFill>
                <a:latin typeface="Microsoft Sans Serif"/>
                <a:cs typeface="Microsoft Sans Serif"/>
              </a:rPr>
              <a:t>пребывания</a:t>
            </a:r>
            <a:r>
              <a:rPr lang="ru-RU" sz="2400" spc="10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lang="ru-RU" sz="2400" spc="-35" dirty="0">
                <a:solidFill>
                  <a:srgbClr val="212121"/>
                </a:solidFill>
                <a:latin typeface="Microsoft Sans Serif"/>
                <a:cs typeface="Microsoft Sans Serif"/>
              </a:rPr>
              <a:t>детей</a:t>
            </a:r>
            <a:r>
              <a:rPr lang="ru-RU" sz="2400" spc="6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lang="ru-RU" sz="2400" spc="-30" dirty="0">
                <a:solidFill>
                  <a:srgbClr val="212121"/>
                </a:solidFill>
                <a:latin typeface="Microsoft Sans Serif"/>
                <a:cs typeface="Microsoft Sans Serif"/>
              </a:rPr>
              <a:t>по</a:t>
            </a:r>
            <a:r>
              <a:rPr lang="ru-RU" sz="2400" spc="7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lang="ru-RU" sz="2400" spc="-65" dirty="0">
                <a:solidFill>
                  <a:srgbClr val="212121"/>
                </a:solidFill>
                <a:latin typeface="Microsoft Sans Serif"/>
                <a:cs typeface="Microsoft Sans Serif"/>
              </a:rPr>
              <a:t>результатам</a:t>
            </a:r>
            <a:r>
              <a:rPr lang="ru-RU" sz="2400" spc="6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lang="ru-RU" sz="2400" spc="-20" dirty="0">
                <a:solidFill>
                  <a:srgbClr val="212121"/>
                </a:solidFill>
                <a:latin typeface="Microsoft Sans Serif"/>
                <a:cs typeface="Microsoft Sans Serif"/>
              </a:rPr>
              <a:t>опроса </a:t>
            </a:r>
            <a:r>
              <a:rPr lang="ru-RU" sz="2400" spc="-67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lang="ru-RU" sz="2400" spc="-30" dirty="0">
                <a:solidFill>
                  <a:srgbClr val="212121"/>
                </a:solidFill>
                <a:latin typeface="Microsoft Sans Serif"/>
                <a:cs typeface="Microsoft Sans Serif"/>
              </a:rPr>
              <a:t>родителей</a:t>
            </a:r>
            <a:r>
              <a:rPr lang="ru-RU" sz="2400" spc="8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lang="ru-RU" sz="2400" spc="-10" dirty="0">
                <a:solidFill>
                  <a:srgbClr val="212121"/>
                </a:solidFill>
                <a:latin typeface="Microsoft Sans Serif"/>
                <a:cs typeface="Microsoft Sans Serif"/>
              </a:rPr>
              <a:t>на</a:t>
            </a:r>
            <a:r>
              <a:rPr lang="ru-RU" sz="2400" spc="4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lang="ru-RU" sz="2400" spc="-5" dirty="0">
                <a:solidFill>
                  <a:srgbClr val="212121"/>
                </a:solidFill>
                <a:latin typeface="Microsoft Sans Serif"/>
                <a:cs typeface="Microsoft Sans Serif"/>
              </a:rPr>
              <a:t>7%;</a:t>
            </a:r>
            <a:endParaRPr lang="ru-RU" sz="2400" dirty="0">
              <a:latin typeface="Microsoft Sans Serif"/>
              <a:cs typeface="Microsoft Sans Serif"/>
            </a:endParaRPr>
          </a:p>
          <a:p>
            <a:pPr marL="103505" marR="5080" indent="-91440">
              <a:lnSpc>
                <a:spcPts val="2500"/>
              </a:lnSpc>
              <a:spcBef>
                <a:spcPts val="1390"/>
              </a:spcBef>
              <a:buClr>
                <a:srgbClr val="E38312"/>
              </a:buClr>
              <a:buFont typeface="Wingdings"/>
              <a:buChar char=""/>
              <a:tabLst>
                <a:tab pos="164465" algn="l"/>
              </a:tabLst>
            </a:pPr>
            <a:r>
              <a:rPr lang="ru-RU" sz="2400" spc="-25" dirty="0">
                <a:solidFill>
                  <a:srgbClr val="212121"/>
                </a:solidFill>
                <a:latin typeface="Microsoft Sans Serif"/>
                <a:cs typeface="Microsoft Sans Serif"/>
              </a:rPr>
              <a:t>наметилась</a:t>
            </a:r>
            <a:r>
              <a:rPr lang="ru-RU" sz="2400" spc="10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lang="ru-RU" sz="2400" spc="-15" dirty="0">
                <a:solidFill>
                  <a:srgbClr val="212121"/>
                </a:solidFill>
                <a:latin typeface="Microsoft Sans Serif"/>
                <a:cs typeface="Microsoft Sans Serif"/>
              </a:rPr>
              <a:t>тенденция</a:t>
            </a:r>
            <a:r>
              <a:rPr lang="ru-RU" sz="2400" spc="6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lang="ru-RU" sz="2400" spc="-165" dirty="0">
                <a:solidFill>
                  <a:srgbClr val="212121"/>
                </a:solidFill>
                <a:latin typeface="Microsoft Sans Serif"/>
                <a:cs typeface="Microsoft Sans Serif"/>
              </a:rPr>
              <a:t>к</a:t>
            </a:r>
            <a:r>
              <a:rPr lang="ru-RU" sz="2400" spc="4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lang="ru-RU" sz="2400" spc="-25" dirty="0">
                <a:solidFill>
                  <a:srgbClr val="212121"/>
                </a:solidFill>
                <a:latin typeface="Microsoft Sans Serif"/>
                <a:cs typeface="Microsoft Sans Serif"/>
              </a:rPr>
              <a:t>снижению</a:t>
            </a:r>
            <a:r>
              <a:rPr lang="ru-RU" sz="2400" spc="7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lang="ru-RU" sz="2400" spc="-10" dirty="0">
                <a:solidFill>
                  <a:srgbClr val="212121"/>
                </a:solidFill>
                <a:latin typeface="Microsoft Sans Serif"/>
                <a:cs typeface="Microsoft Sans Serif"/>
              </a:rPr>
              <a:t>числа</a:t>
            </a:r>
            <a:r>
              <a:rPr lang="ru-RU" sz="2400" spc="4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lang="ru-RU" sz="2400" spc="-35" dirty="0">
                <a:solidFill>
                  <a:srgbClr val="212121"/>
                </a:solidFill>
                <a:latin typeface="Microsoft Sans Serif"/>
                <a:cs typeface="Microsoft Sans Serif"/>
              </a:rPr>
              <a:t>некоторых</a:t>
            </a:r>
            <a:r>
              <a:rPr lang="ru-RU" sz="2400" spc="10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lang="ru-RU" sz="2400" spc="-15" dirty="0">
                <a:solidFill>
                  <a:srgbClr val="212121"/>
                </a:solidFill>
                <a:latin typeface="Microsoft Sans Serif"/>
                <a:cs typeface="Microsoft Sans Serif"/>
              </a:rPr>
              <a:t>видов </a:t>
            </a:r>
            <a:r>
              <a:rPr lang="ru-RU" sz="2400" spc="-68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lang="ru-RU" sz="2400" spc="-25" dirty="0">
                <a:solidFill>
                  <a:srgbClr val="212121"/>
                </a:solidFill>
                <a:latin typeface="Microsoft Sans Serif"/>
                <a:cs typeface="Microsoft Sans Serif"/>
              </a:rPr>
              <a:t>заболеваний;</a:t>
            </a:r>
            <a:endParaRPr lang="ru-RU" sz="2400" dirty="0">
              <a:latin typeface="Microsoft Sans Serif"/>
              <a:cs typeface="Microsoft Sans Serif"/>
            </a:endParaRPr>
          </a:p>
          <a:p>
            <a:pPr marL="163830" indent="-151765">
              <a:lnSpc>
                <a:spcPct val="100000"/>
              </a:lnSpc>
              <a:spcBef>
                <a:spcPts val="810"/>
              </a:spcBef>
              <a:buClr>
                <a:srgbClr val="E38312"/>
              </a:buClr>
              <a:buFont typeface="Wingdings"/>
              <a:buChar char=""/>
              <a:tabLst>
                <a:tab pos="164465" algn="l"/>
              </a:tabLst>
            </a:pPr>
            <a:r>
              <a:rPr lang="ru-RU" sz="2400" spc="-15" dirty="0">
                <a:solidFill>
                  <a:srgbClr val="212121"/>
                </a:solidFill>
                <a:latin typeface="Microsoft Sans Serif"/>
                <a:cs typeface="Microsoft Sans Serif"/>
              </a:rPr>
              <a:t>план</a:t>
            </a:r>
            <a:r>
              <a:rPr lang="ru-RU" sz="2400" spc="4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lang="ru-RU" sz="2400" spc="-55" dirty="0">
                <a:solidFill>
                  <a:srgbClr val="212121"/>
                </a:solidFill>
                <a:latin typeface="Microsoft Sans Serif"/>
                <a:cs typeface="Microsoft Sans Serif"/>
              </a:rPr>
              <a:t>ЛОР</a:t>
            </a:r>
            <a:r>
              <a:rPr lang="ru-RU" sz="2400" spc="7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lang="ru-RU" sz="2400" spc="-25" dirty="0">
                <a:solidFill>
                  <a:srgbClr val="212121"/>
                </a:solidFill>
                <a:latin typeface="Microsoft Sans Serif"/>
                <a:cs typeface="Microsoft Sans Serif"/>
              </a:rPr>
              <a:t>реализован</a:t>
            </a:r>
            <a:r>
              <a:rPr lang="ru-RU" sz="2400" spc="7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lang="ru-RU" sz="2400" spc="-5" dirty="0">
                <a:solidFill>
                  <a:srgbClr val="212121"/>
                </a:solidFill>
                <a:latin typeface="Microsoft Sans Serif"/>
                <a:cs typeface="Microsoft Sans Serif"/>
              </a:rPr>
              <a:t>в</a:t>
            </a:r>
            <a:r>
              <a:rPr lang="ru-RU" sz="2400" spc="4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lang="ru-RU" sz="2400" spc="-35" dirty="0">
                <a:solidFill>
                  <a:srgbClr val="212121"/>
                </a:solidFill>
                <a:latin typeface="Microsoft Sans Serif"/>
                <a:cs typeface="Microsoft Sans Serif"/>
              </a:rPr>
              <a:t>полном</a:t>
            </a:r>
            <a:r>
              <a:rPr lang="ru-RU" sz="2400" spc="6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lang="ru-RU" sz="2400" spc="-35" dirty="0">
                <a:solidFill>
                  <a:srgbClr val="212121"/>
                </a:solidFill>
                <a:latin typeface="Microsoft Sans Serif"/>
                <a:cs typeface="Microsoft Sans Serif"/>
              </a:rPr>
              <a:t>объеме</a:t>
            </a:r>
            <a:endParaRPr lang="ru-RU" sz="2400" dirty="0">
              <a:latin typeface="Microsoft Sans Serif"/>
              <a:cs typeface="Microsoft Sans Serif"/>
            </a:endParaRPr>
          </a:p>
        </p:txBody>
      </p:sp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53200" y="13"/>
            <a:ext cx="2590431" cy="281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51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2023-2024</a:t>
            </a:r>
            <a:r>
              <a:rPr spc="-10" dirty="0"/>
              <a:t> </a:t>
            </a:r>
            <a:r>
              <a:rPr spc="-5" dirty="0"/>
              <a:t>учебный</a:t>
            </a:r>
            <a:r>
              <a:rPr spc="-15" dirty="0"/>
              <a:t> </a:t>
            </a:r>
            <a:r>
              <a:rPr spc="-5" dirty="0"/>
              <a:t>год</a:t>
            </a:r>
            <a:r>
              <a:rPr spc="-15" dirty="0"/>
              <a:t> </a:t>
            </a:r>
            <a:r>
              <a:rPr spc="-5" dirty="0"/>
              <a:t>на пороге!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25702" y="370832"/>
            <a:ext cx="6689725" cy="1062355"/>
          </a:xfrm>
          <a:prstGeom prst="rect">
            <a:avLst/>
          </a:prstGeom>
        </p:spPr>
        <p:txBody>
          <a:bodyPr vert="horz" wrap="square" lIns="0" tIns="1790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10"/>
              </a:spcBef>
            </a:pPr>
            <a:r>
              <a:rPr sz="2000" b="1" spc="-5" dirty="0">
                <a:solidFill>
                  <a:srgbClr val="000066"/>
                </a:solidFill>
                <a:latin typeface="Times New Roman"/>
                <a:cs typeface="Times New Roman"/>
              </a:rPr>
              <a:t>Основные</a:t>
            </a:r>
            <a:r>
              <a:rPr sz="2000" b="1" dirty="0">
                <a:solidFill>
                  <a:srgbClr val="000066"/>
                </a:solidFill>
                <a:latin typeface="Times New Roman"/>
                <a:cs typeface="Times New Roman"/>
              </a:rPr>
              <a:t> направления</a:t>
            </a:r>
            <a:r>
              <a:rPr sz="2000" b="1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66"/>
                </a:solidFill>
                <a:latin typeface="Times New Roman"/>
                <a:cs typeface="Times New Roman"/>
              </a:rPr>
              <a:t>работы</a:t>
            </a:r>
            <a:r>
              <a:rPr sz="2000" b="1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66"/>
                </a:solidFill>
                <a:latin typeface="Times New Roman"/>
                <a:cs typeface="Times New Roman"/>
              </a:rPr>
              <a:t>МАДОУ</a:t>
            </a:r>
            <a:r>
              <a:rPr sz="2000" b="1" spc="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66"/>
                </a:solidFill>
                <a:latin typeface="Times New Roman"/>
                <a:cs typeface="Times New Roman"/>
              </a:rPr>
              <a:t>на 2023-2024</a:t>
            </a:r>
            <a:r>
              <a:rPr sz="2000" b="1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66"/>
                </a:solidFill>
                <a:latin typeface="Times New Roman"/>
                <a:cs typeface="Times New Roman"/>
              </a:rPr>
              <a:t>год</a:t>
            </a:r>
            <a:endParaRPr sz="2000">
              <a:latin typeface="Times New Roman"/>
              <a:cs typeface="Times New Roman"/>
            </a:endParaRPr>
          </a:p>
          <a:p>
            <a:pPr marL="793115">
              <a:lnSpc>
                <a:spcPct val="100000"/>
              </a:lnSpc>
              <a:spcBef>
                <a:spcPts val="1570"/>
              </a:spcBef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1.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Реализация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новой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ОП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ДО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по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ФОП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7035" y="1773377"/>
            <a:ext cx="8629916" cy="38876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2097" y="366750"/>
            <a:ext cx="61550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0000"/>
                </a:solidFill>
              </a:rPr>
              <a:t>ФОРМЫ</a:t>
            </a:r>
            <a:r>
              <a:rPr spc="-10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реализация</a:t>
            </a:r>
            <a:r>
              <a:rPr spc="-15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новой</a:t>
            </a:r>
            <a:r>
              <a:rPr spc="-1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ОП </a:t>
            </a:r>
            <a:r>
              <a:rPr spc="-5" dirty="0">
                <a:solidFill>
                  <a:srgbClr val="FF0000"/>
                </a:solidFill>
              </a:rPr>
              <a:t>ДО по </a:t>
            </a:r>
            <a:r>
              <a:rPr dirty="0">
                <a:solidFill>
                  <a:srgbClr val="FF0000"/>
                </a:solidFill>
              </a:rPr>
              <a:t>ФОП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296720" y="1368539"/>
            <a:ext cx="6562090" cy="25400"/>
            <a:chOff x="1296720" y="1368539"/>
            <a:chExt cx="6562090" cy="25400"/>
          </a:xfrm>
        </p:grpSpPr>
        <p:sp>
          <p:nvSpPr>
            <p:cNvPr id="4" name="object 4"/>
            <p:cNvSpPr/>
            <p:nvPr/>
          </p:nvSpPr>
          <p:spPr>
            <a:xfrm>
              <a:off x="1308239" y="1386725"/>
              <a:ext cx="6550659" cy="0"/>
            </a:xfrm>
            <a:custGeom>
              <a:avLst/>
              <a:gdLst/>
              <a:ahLst/>
              <a:cxnLst/>
              <a:rect l="l" t="t" r="r" b="b"/>
              <a:pathLst>
                <a:path w="6550659">
                  <a:moveTo>
                    <a:pt x="0" y="0"/>
                  </a:moveTo>
                  <a:lnTo>
                    <a:pt x="6550558" y="0"/>
                  </a:lnTo>
                </a:path>
              </a:pathLst>
            </a:custGeom>
            <a:ln w="140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96720" y="1375562"/>
              <a:ext cx="6550659" cy="0"/>
            </a:xfrm>
            <a:custGeom>
              <a:avLst/>
              <a:gdLst/>
              <a:ahLst/>
              <a:cxnLst/>
              <a:rect l="l" t="t" r="r" b="b"/>
              <a:pathLst>
                <a:path w="6550659">
                  <a:moveTo>
                    <a:pt x="0" y="0"/>
                  </a:moveTo>
                  <a:lnTo>
                    <a:pt x="6550558" y="0"/>
                  </a:lnTo>
                </a:path>
              </a:pathLst>
            </a:custGeom>
            <a:ln w="14046">
              <a:solidFill>
                <a:srgbClr val="000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3773157" y="1673098"/>
            <a:ext cx="1610360" cy="26034"/>
            <a:chOff x="3773157" y="1673098"/>
            <a:chExt cx="1610360" cy="26034"/>
          </a:xfrm>
        </p:grpSpPr>
        <p:sp>
          <p:nvSpPr>
            <p:cNvPr id="7" name="object 7"/>
            <p:cNvSpPr/>
            <p:nvPr/>
          </p:nvSpPr>
          <p:spPr>
            <a:xfrm>
              <a:off x="3784676" y="1691640"/>
              <a:ext cx="1598930" cy="0"/>
            </a:xfrm>
            <a:custGeom>
              <a:avLst/>
              <a:gdLst/>
              <a:ahLst/>
              <a:cxnLst/>
              <a:rect l="l" t="t" r="r" b="b"/>
              <a:pathLst>
                <a:path w="1598929">
                  <a:moveTo>
                    <a:pt x="0" y="0"/>
                  </a:moveTo>
                  <a:lnTo>
                    <a:pt x="1598764" y="0"/>
                  </a:lnTo>
                </a:path>
              </a:pathLst>
            </a:custGeom>
            <a:ln w="140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73157" y="1680121"/>
              <a:ext cx="1598930" cy="0"/>
            </a:xfrm>
            <a:custGeom>
              <a:avLst/>
              <a:gdLst/>
              <a:ahLst/>
              <a:cxnLst/>
              <a:rect l="l" t="t" r="r" b="b"/>
              <a:pathLst>
                <a:path w="1598929">
                  <a:moveTo>
                    <a:pt x="0" y="0"/>
                  </a:moveTo>
                  <a:lnTo>
                    <a:pt x="1598764" y="0"/>
                  </a:lnTo>
                </a:path>
              </a:pathLst>
            </a:custGeom>
            <a:ln w="14046">
              <a:solidFill>
                <a:srgbClr val="000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736723" y="3806825"/>
            <a:ext cx="3681729" cy="26034"/>
            <a:chOff x="2736723" y="3806825"/>
            <a:chExt cx="3681729" cy="26034"/>
          </a:xfrm>
        </p:grpSpPr>
        <p:sp>
          <p:nvSpPr>
            <p:cNvPr id="10" name="object 10"/>
            <p:cNvSpPr/>
            <p:nvPr/>
          </p:nvSpPr>
          <p:spPr>
            <a:xfrm>
              <a:off x="2748241" y="3825367"/>
              <a:ext cx="3670300" cy="0"/>
            </a:xfrm>
            <a:custGeom>
              <a:avLst/>
              <a:gdLst/>
              <a:ahLst/>
              <a:cxnLst/>
              <a:rect l="l" t="t" r="r" b="b"/>
              <a:pathLst>
                <a:path w="3670300">
                  <a:moveTo>
                    <a:pt x="0" y="0"/>
                  </a:moveTo>
                  <a:lnTo>
                    <a:pt x="3670198" y="0"/>
                  </a:lnTo>
                </a:path>
              </a:pathLst>
            </a:custGeom>
            <a:ln w="140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36723" y="3813848"/>
              <a:ext cx="3670300" cy="0"/>
            </a:xfrm>
            <a:custGeom>
              <a:avLst/>
              <a:gdLst/>
              <a:ahLst/>
              <a:cxnLst/>
              <a:rect l="l" t="t" r="r" b="b"/>
              <a:pathLst>
                <a:path w="3670300">
                  <a:moveTo>
                    <a:pt x="0" y="0"/>
                  </a:moveTo>
                  <a:lnTo>
                    <a:pt x="3670198" y="0"/>
                  </a:lnTo>
                </a:path>
              </a:pathLst>
            </a:custGeom>
            <a:ln w="14046">
              <a:solidFill>
                <a:srgbClr val="000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17296" y="1087094"/>
            <a:ext cx="7907655" cy="4598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55315" marR="672465" indent="-24765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0066"/>
                </a:solidFill>
                <a:latin typeface="Times New Roman"/>
                <a:cs typeface="Times New Roman"/>
              </a:rPr>
              <a:t>Образовательная </a:t>
            </a:r>
            <a:r>
              <a:rPr sz="2000" b="1" spc="-5" dirty="0">
                <a:solidFill>
                  <a:srgbClr val="000066"/>
                </a:solidFill>
                <a:latin typeface="Times New Roman"/>
                <a:cs typeface="Times New Roman"/>
              </a:rPr>
              <a:t>деятельность</a:t>
            </a:r>
            <a:r>
              <a:rPr sz="2000" b="1" dirty="0">
                <a:solidFill>
                  <a:srgbClr val="000066"/>
                </a:solidFill>
                <a:latin typeface="Times New Roman"/>
                <a:cs typeface="Times New Roman"/>
              </a:rPr>
              <a:t> в ДОО</a:t>
            </a:r>
            <a:r>
              <a:rPr sz="2000" b="1" spc="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66"/>
                </a:solidFill>
                <a:latin typeface="Times New Roman"/>
                <a:cs typeface="Times New Roman"/>
              </a:rPr>
              <a:t>включает</a:t>
            </a:r>
            <a:r>
              <a:rPr sz="2000" b="1" spc="-5" dirty="0">
                <a:solidFill>
                  <a:srgbClr val="000066"/>
                </a:solidFill>
                <a:latin typeface="Times New Roman"/>
                <a:cs typeface="Times New Roman"/>
              </a:rPr>
              <a:t> четыре </a:t>
            </a:r>
            <a:r>
              <a:rPr sz="2000" b="1" spc="-484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0066"/>
                </a:solidFill>
                <a:latin typeface="Times New Roman"/>
                <a:cs typeface="Times New Roman"/>
              </a:rPr>
              <a:t>направления:</a:t>
            </a:r>
            <a:endParaRPr sz="2000">
              <a:latin typeface="Times New Roman"/>
              <a:cs typeface="Times New Roman"/>
            </a:endParaRPr>
          </a:p>
          <a:p>
            <a:pPr marL="12700" marR="5715">
              <a:lnSpc>
                <a:spcPct val="100000"/>
              </a:lnSpc>
              <a:buChar char="-"/>
              <a:tabLst>
                <a:tab pos="244475" algn="l"/>
                <a:tab pos="245110" algn="l"/>
                <a:tab pos="814069" algn="l"/>
                <a:tab pos="1897380" algn="l"/>
                <a:tab pos="3041650" algn="l"/>
                <a:tab pos="3309620" algn="l"/>
                <a:tab pos="4435475" algn="l"/>
                <a:tab pos="5947410" algn="l"/>
                <a:tab pos="7259320" algn="l"/>
              </a:tabLst>
            </a:pP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ОД,	</a:t>
            </a:r>
            <a:r>
              <a:rPr sz="2000" spc="-5" dirty="0">
                <a:solidFill>
                  <a:srgbClr val="000066"/>
                </a:solidFill>
                <a:latin typeface="Times New Roman"/>
                <a:cs typeface="Times New Roman"/>
              </a:rPr>
              <a:t>к</a:t>
            </a:r>
            <a:r>
              <a:rPr sz="2000" spc="5" dirty="0">
                <a:solidFill>
                  <a:srgbClr val="000066"/>
                </a:solidFill>
                <a:latin typeface="Times New Roman"/>
                <a:cs typeface="Times New Roman"/>
              </a:rPr>
              <a:t>о</a:t>
            </a:r>
            <a:r>
              <a:rPr sz="2000" spc="-5" dirty="0">
                <a:solidFill>
                  <a:srgbClr val="000066"/>
                </a:solidFill>
                <a:latin typeface="Times New Roman"/>
                <a:cs typeface="Times New Roman"/>
              </a:rPr>
              <a:t>т</a:t>
            </a:r>
            <a:r>
              <a:rPr sz="2000" spc="5" dirty="0">
                <a:solidFill>
                  <a:srgbClr val="000066"/>
                </a:solidFill>
                <a:latin typeface="Times New Roman"/>
                <a:cs typeface="Times New Roman"/>
              </a:rPr>
              <a:t>ору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ю	</a:t>
            </a:r>
            <a:r>
              <a:rPr sz="2000" spc="-5" dirty="0">
                <a:solidFill>
                  <a:srgbClr val="000066"/>
                </a:solidFill>
                <a:latin typeface="Times New Roman"/>
                <a:cs typeface="Times New Roman"/>
              </a:rPr>
              <a:t>пр</a:t>
            </a:r>
            <a:r>
              <a:rPr sz="2000" spc="5" dirty="0">
                <a:solidFill>
                  <a:srgbClr val="000066"/>
                </a:solidFill>
                <a:latin typeface="Times New Roman"/>
                <a:cs typeface="Times New Roman"/>
              </a:rPr>
              <a:t>о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в</a:t>
            </a:r>
            <a:r>
              <a:rPr sz="2000" spc="5" dirty="0">
                <a:solidFill>
                  <a:srgbClr val="000066"/>
                </a:solidFill>
                <a:latin typeface="Times New Roman"/>
                <a:cs typeface="Times New Roman"/>
              </a:rPr>
              <a:t>о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д</a:t>
            </a:r>
            <a:r>
              <a:rPr sz="2000" spc="-5" dirty="0">
                <a:solidFill>
                  <a:srgbClr val="000066"/>
                </a:solidFill>
                <a:latin typeface="Times New Roman"/>
                <a:cs typeface="Times New Roman"/>
              </a:rPr>
              <a:t>я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т	в	</a:t>
            </a:r>
            <a:r>
              <a:rPr sz="2000" spc="-5" dirty="0">
                <a:solidFill>
                  <a:srgbClr val="000066"/>
                </a:solidFill>
                <a:latin typeface="Times New Roman"/>
                <a:cs typeface="Times New Roman"/>
              </a:rPr>
              <a:t>п</a:t>
            </a:r>
            <a:r>
              <a:rPr sz="2000" spc="5" dirty="0">
                <a:solidFill>
                  <a:srgbClr val="000066"/>
                </a:solidFill>
                <a:latin typeface="Times New Roman"/>
                <a:cs typeface="Times New Roman"/>
              </a:rPr>
              <a:t>р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оцессе	о</a:t>
            </a:r>
            <a:r>
              <a:rPr sz="2000" spc="5" dirty="0">
                <a:solidFill>
                  <a:srgbClr val="000066"/>
                </a:solidFill>
                <a:latin typeface="Times New Roman"/>
                <a:cs typeface="Times New Roman"/>
              </a:rPr>
              <a:t>р</a:t>
            </a:r>
            <a:r>
              <a:rPr sz="2000" spc="-5" dirty="0">
                <a:solidFill>
                  <a:srgbClr val="000066"/>
                </a:solidFill>
                <a:latin typeface="Times New Roman"/>
                <a:cs typeface="Times New Roman"/>
              </a:rPr>
              <a:t>г</a:t>
            </a:r>
            <a:r>
              <a:rPr sz="2000" spc="-10" dirty="0">
                <a:solidFill>
                  <a:srgbClr val="000066"/>
                </a:solidFill>
                <a:latin typeface="Times New Roman"/>
                <a:cs typeface="Times New Roman"/>
              </a:rPr>
              <a:t>а</a:t>
            </a:r>
            <a:r>
              <a:rPr sz="2000" spc="-5" dirty="0">
                <a:solidFill>
                  <a:srgbClr val="000066"/>
                </a:solidFill>
                <a:latin typeface="Times New Roman"/>
                <a:cs typeface="Times New Roman"/>
              </a:rPr>
              <a:t>низ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а</a:t>
            </a:r>
            <a:r>
              <a:rPr sz="2000" spc="-5" dirty="0">
                <a:solidFill>
                  <a:srgbClr val="000066"/>
                </a:solidFill>
                <a:latin typeface="Times New Roman"/>
                <a:cs typeface="Times New Roman"/>
              </a:rPr>
              <a:t>ци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и	различ</a:t>
            </a:r>
            <a:r>
              <a:rPr sz="2000" spc="-15" dirty="0">
                <a:solidFill>
                  <a:srgbClr val="000066"/>
                </a:solidFill>
                <a:latin typeface="Times New Roman"/>
                <a:cs typeface="Times New Roman"/>
              </a:rPr>
              <a:t>н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ых	в</a:t>
            </a:r>
            <a:r>
              <a:rPr sz="2000" spc="-5" dirty="0">
                <a:solidFill>
                  <a:srgbClr val="000066"/>
                </a:solidFill>
                <a:latin typeface="Times New Roman"/>
                <a:cs typeface="Times New Roman"/>
              </a:rPr>
              <a:t>и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д</a:t>
            </a:r>
            <a:r>
              <a:rPr sz="2000" spc="5" dirty="0">
                <a:solidFill>
                  <a:srgbClr val="000066"/>
                </a:solidFill>
                <a:latin typeface="Times New Roman"/>
                <a:cs typeface="Times New Roman"/>
              </a:rPr>
              <a:t>о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в  </a:t>
            </a:r>
            <a:r>
              <a:rPr sz="2000" spc="-5" dirty="0">
                <a:solidFill>
                  <a:srgbClr val="000066"/>
                </a:solidFill>
                <a:latin typeface="Times New Roman"/>
                <a:cs typeface="Times New Roman"/>
              </a:rPr>
              <a:t>детской</a:t>
            </a:r>
            <a:r>
              <a:rPr sz="2000" spc="-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0066"/>
                </a:solidFill>
                <a:latin typeface="Times New Roman"/>
                <a:cs typeface="Times New Roman"/>
              </a:rPr>
              <a:t>деятельности;</a:t>
            </a:r>
            <a:endParaRPr sz="2000">
              <a:latin typeface="Times New Roman"/>
              <a:cs typeface="Times New Roman"/>
            </a:endParaRPr>
          </a:p>
          <a:p>
            <a:pPr marL="160655" indent="-148590">
              <a:lnSpc>
                <a:spcPct val="100000"/>
              </a:lnSpc>
              <a:buChar char="-"/>
              <a:tabLst>
                <a:tab pos="161290" algn="l"/>
              </a:tabLst>
            </a:pP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ОД,</a:t>
            </a:r>
            <a:r>
              <a:rPr sz="20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которую</a:t>
            </a:r>
            <a:r>
              <a:rPr sz="2000" spc="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проводят</a:t>
            </a:r>
            <a:r>
              <a:rPr sz="20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в ходе </a:t>
            </a:r>
            <a:r>
              <a:rPr sz="2000" spc="-5" dirty="0">
                <a:solidFill>
                  <a:srgbClr val="000066"/>
                </a:solidFill>
                <a:latin typeface="Times New Roman"/>
                <a:cs typeface="Times New Roman"/>
              </a:rPr>
              <a:t>режимных</a:t>
            </a:r>
            <a:r>
              <a:rPr sz="20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0066"/>
                </a:solidFill>
                <a:latin typeface="Times New Roman"/>
                <a:cs typeface="Times New Roman"/>
              </a:rPr>
              <a:t>процессов;</a:t>
            </a:r>
            <a:endParaRPr sz="2000">
              <a:latin typeface="Times New Roman"/>
              <a:cs typeface="Times New Roman"/>
            </a:endParaRPr>
          </a:p>
          <a:p>
            <a:pPr marL="160655" indent="-148590">
              <a:lnSpc>
                <a:spcPct val="100000"/>
              </a:lnSpc>
              <a:buChar char="-"/>
              <a:tabLst>
                <a:tab pos="161290" algn="l"/>
              </a:tabLst>
            </a:pP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самостоятельную</a:t>
            </a:r>
            <a:r>
              <a:rPr sz="2000" spc="-5" dirty="0">
                <a:solidFill>
                  <a:srgbClr val="000066"/>
                </a:solidFill>
                <a:latin typeface="Times New Roman"/>
                <a:cs typeface="Times New Roman"/>
              </a:rPr>
              <a:t> деятельность детей;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tabLst>
                <a:tab pos="2012314" algn="l"/>
                <a:tab pos="2310765" algn="l"/>
                <a:tab pos="3412490" algn="l"/>
                <a:tab pos="4199255" algn="l"/>
                <a:tab pos="4648200" algn="l"/>
                <a:tab pos="6069330" algn="l"/>
              </a:tabLst>
            </a:pPr>
            <a:r>
              <a:rPr sz="3000" baseline="4166" dirty="0">
                <a:solidFill>
                  <a:srgbClr val="000066"/>
                </a:solidFill>
                <a:latin typeface="Times New Roman"/>
                <a:cs typeface="Times New Roman"/>
              </a:rPr>
              <a:t>-</a:t>
            </a:r>
            <a:r>
              <a:rPr sz="2000" spc="-5" dirty="0">
                <a:solidFill>
                  <a:srgbClr val="000066"/>
                </a:solidFill>
                <a:latin typeface="Times New Roman"/>
                <a:cs typeface="Times New Roman"/>
              </a:rPr>
              <a:t>в</a:t>
            </a:r>
            <a:r>
              <a:rPr sz="2000" spc="5" dirty="0">
                <a:solidFill>
                  <a:srgbClr val="000066"/>
                </a:solidFill>
                <a:latin typeface="Times New Roman"/>
                <a:cs typeface="Times New Roman"/>
              </a:rPr>
              <a:t>з</a:t>
            </a:r>
            <a:r>
              <a:rPr sz="2000" spc="-10" dirty="0">
                <a:solidFill>
                  <a:srgbClr val="000066"/>
                </a:solidFill>
                <a:latin typeface="Times New Roman"/>
                <a:cs typeface="Times New Roman"/>
              </a:rPr>
              <a:t>а</a:t>
            </a:r>
            <a:r>
              <a:rPr sz="2000" spc="-5" dirty="0">
                <a:solidFill>
                  <a:srgbClr val="000066"/>
                </a:solidFill>
                <a:latin typeface="Times New Roman"/>
                <a:cs typeface="Times New Roman"/>
              </a:rPr>
              <a:t>и</a:t>
            </a:r>
            <a:r>
              <a:rPr sz="2000" spc="10" dirty="0">
                <a:solidFill>
                  <a:srgbClr val="000066"/>
                </a:solidFill>
                <a:latin typeface="Times New Roman"/>
                <a:cs typeface="Times New Roman"/>
              </a:rPr>
              <a:t>м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оде</a:t>
            </a:r>
            <a:r>
              <a:rPr sz="2000" spc="-5" dirty="0">
                <a:solidFill>
                  <a:srgbClr val="000066"/>
                </a:solidFill>
                <a:latin typeface="Times New Roman"/>
                <a:cs typeface="Times New Roman"/>
              </a:rPr>
              <a:t>й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с</a:t>
            </a:r>
            <a:r>
              <a:rPr sz="2000" spc="-5" dirty="0">
                <a:solidFill>
                  <a:srgbClr val="000066"/>
                </a:solidFill>
                <a:latin typeface="Times New Roman"/>
                <a:cs typeface="Times New Roman"/>
              </a:rPr>
              <a:t>т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в</a:t>
            </a:r>
            <a:r>
              <a:rPr sz="2000" spc="-5" dirty="0">
                <a:solidFill>
                  <a:srgbClr val="000066"/>
                </a:solidFill>
                <a:latin typeface="Times New Roman"/>
                <a:cs typeface="Times New Roman"/>
              </a:rPr>
              <a:t>и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е	с	с</a:t>
            </a:r>
            <a:r>
              <a:rPr sz="2000" spc="-10" dirty="0">
                <a:solidFill>
                  <a:srgbClr val="000066"/>
                </a:solidFill>
                <a:latin typeface="Times New Roman"/>
                <a:cs typeface="Times New Roman"/>
              </a:rPr>
              <a:t>е</a:t>
            </a:r>
            <a:r>
              <a:rPr sz="2000" spc="10" dirty="0">
                <a:solidFill>
                  <a:srgbClr val="000066"/>
                </a:solidFill>
                <a:latin typeface="Times New Roman"/>
                <a:cs typeface="Times New Roman"/>
              </a:rPr>
              <a:t>м</a:t>
            </a:r>
            <a:r>
              <a:rPr sz="2000" spc="-5" dirty="0">
                <a:solidFill>
                  <a:srgbClr val="000066"/>
                </a:solidFill>
                <a:latin typeface="Times New Roman"/>
                <a:cs typeface="Times New Roman"/>
              </a:rPr>
              <a:t>ья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ми	дет</a:t>
            </a:r>
            <a:r>
              <a:rPr sz="2000" spc="-10" dirty="0">
                <a:solidFill>
                  <a:srgbClr val="000066"/>
                </a:solidFill>
                <a:latin typeface="Times New Roman"/>
                <a:cs typeface="Times New Roman"/>
              </a:rPr>
              <a:t>е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й	</a:t>
            </a:r>
            <a:r>
              <a:rPr sz="2000" spc="-5" dirty="0">
                <a:solidFill>
                  <a:srgbClr val="000066"/>
                </a:solidFill>
                <a:latin typeface="Times New Roman"/>
                <a:cs typeface="Times New Roman"/>
              </a:rPr>
              <a:t>п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о	</a:t>
            </a:r>
            <a:r>
              <a:rPr sz="2000" spc="5" dirty="0">
                <a:solidFill>
                  <a:srgbClr val="000066"/>
                </a:solidFill>
                <a:latin typeface="Times New Roman"/>
                <a:cs typeface="Times New Roman"/>
              </a:rPr>
              <a:t>р</a:t>
            </a:r>
            <a:r>
              <a:rPr sz="2000" spc="-10" dirty="0">
                <a:solidFill>
                  <a:srgbClr val="000066"/>
                </a:solidFill>
                <a:latin typeface="Times New Roman"/>
                <a:cs typeface="Times New Roman"/>
              </a:rPr>
              <a:t>е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ал</a:t>
            </a:r>
            <a:r>
              <a:rPr sz="2000" spc="-15" dirty="0">
                <a:solidFill>
                  <a:srgbClr val="000066"/>
                </a:solidFill>
                <a:latin typeface="Times New Roman"/>
                <a:cs typeface="Times New Roman"/>
              </a:rPr>
              <a:t>и</a:t>
            </a:r>
            <a:r>
              <a:rPr sz="2000" spc="5" dirty="0">
                <a:solidFill>
                  <a:srgbClr val="000066"/>
                </a:solidFill>
                <a:latin typeface="Times New Roman"/>
                <a:cs typeface="Times New Roman"/>
              </a:rPr>
              <a:t>з</a:t>
            </a:r>
            <a:r>
              <a:rPr sz="2000" spc="-10" dirty="0">
                <a:solidFill>
                  <a:srgbClr val="000066"/>
                </a:solidFill>
                <a:latin typeface="Times New Roman"/>
                <a:cs typeface="Times New Roman"/>
              </a:rPr>
              <a:t>а</a:t>
            </a:r>
            <a:r>
              <a:rPr sz="2000" spc="-5" dirty="0">
                <a:solidFill>
                  <a:srgbClr val="000066"/>
                </a:solidFill>
                <a:latin typeface="Times New Roman"/>
                <a:cs typeface="Times New Roman"/>
              </a:rPr>
              <a:t>ци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и	</a:t>
            </a:r>
            <a:r>
              <a:rPr sz="2000" spc="5" dirty="0">
                <a:solidFill>
                  <a:srgbClr val="000066"/>
                </a:solidFill>
                <a:latin typeface="Times New Roman"/>
                <a:cs typeface="Times New Roman"/>
              </a:rPr>
              <a:t>о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браз</a:t>
            </a:r>
            <a:r>
              <a:rPr sz="2000" spc="5" dirty="0">
                <a:solidFill>
                  <a:srgbClr val="000066"/>
                </a:solidFill>
                <a:latin typeface="Times New Roman"/>
                <a:cs typeface="Times New Roman"/>
              </a:rPr>
              <a:t>о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ва</a:t>
            </a:r>
            <a:r>
              <a:rPr sz="2000" spc="-5" dirty="0">
                <a:solidFill>
                  <a:srgbClr val="000066"/>
                </a:solidFill>
                <a:latin typeface="Times New Roman"/>
                <a:cs typeface="Times New Roman"/>
              </a:rPr>
              <a:t>т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ел</a:t>
            </a:r>
            <a:r>
              <a:rPr sz="2000" spc="-5" dirty="0">
                <a:solidFill>
                  <a:srgbClr val="000066"/>
                </a:solidFill>
                <a:latin typeface="Times New Roman"/>
                <a:cs typeface="Times New Roman"/>
              </a:rPr>
              <a:t>ьн</a:t>
            </a:r>
            <a:r>
              <a:rPr sz="2000" spc="5" dirty="0">
                <a:solidFill>
                  <a:srgbClr val="000066"/>
                </a:solidFill>
                <a:latin typeface="Times New Roman"/>
                <a:cs typeface="Times New Roman"/>
              </a:rPr>
              <a:t>о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й  программы</a:t>
            </a:r>
            <a:r>
              <a:rPr sz="2000" spc="-5" dirty="0">
                <a:solidFill>
                  <a:srgbClr val="000066"/>
                </a:solidFill>
                <a:latin typeface="Times New Roman"/>
                <a:cs typeface="Times New Roman"/>
              </a:rPr>
              <a:t> ДО</a:t>
            </a:r>
            <a:endParaRPr sz="2000">
              <a:latin typeface="Times New Roman"/>
              <a:cs typeface="Times New Roman"/>
            </a:endParaRPr>
          </a:p>
          <a:p>
            <a:pPr marL="2118995">
              <a:lnSpc>
                <a:spcPct val="100000"/>
              </a:lnSpc>
            </a:pPr>
            <a:r>
              <a:rPr sz="2000" b="1" spc="-5" dirty="0">
                <a:solidFill>
                  <a:srgbClr val="000066"/>
                </a:solidFill>
                <a:latin typeface="Times New Roman"/>
                <a:cs typeface="Times New Roman"/>
              </a:rPr>
              <a:t>Основные</a:t>
            </a:r>
            <a:r>
              <a:rPr sz="2000" b="1" spc="-1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66"/>
                </a:solidFill>
                <a:latin typeface="Times New Roman"/>
                <a:cs typeface="Times New Roman"/>
              </a:rPr>
              <a:t>направления</a:t>
            </a:r>
            <a:r>
              <a:rPr sz="2000" b="1" spc="-1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66"/>
                </a:solidFill>
                <a:latin typeface="Times New Roman"/>
                <a:cs typeface="Times New Roman"/>
              </a:rPr>
              <a:t>работы</a:t>
            </a:r>
            <a:endParaRPr sz="2000">
              <a:latin typeface="Times New Roman"/>
              <a:cs typeface="Times New Roman"/>
            </a:endParaRPr>
          </a:p>
          <a:p>
            <a:pPr marL="160655" indent="-148590">
              <a:lnSpc>
                <a:spcPts val="2400"/>
              </a:lnSpc>
              <a:buChar char="-"/>
              <a:tabLst>
                <a:tab pos="161290" algn="l"/>
              </a:tabLst>
            </a:pPr>
            <a:r>
              <a:rPr sz="2000" spc="-5" dirty="0">
                <a:solidFill>
                  <a:srgbClr val="000066"/>
                </a:solidFill>
                <a:latin typeface="Times New Roman"/>
                <a:cs typeface="Times New Roman"/>
              </a:rPr>
              <a:t>реализации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0066"/>
                </a:solidFill>
                <a:latin typeface="Times New Roman"/>
                <a:cs typeface="Times New Roman"/>
              </a:rPr>
              <a:t>обновленной 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ОП</a:t>
            </a:r>
            <a:r>
              <a:rPr sz="2000" spc="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ДО </a:t>
            </a:r>
            <a:r>
              <a:rPr sz="2000" spc="-5" dirty="0">
                <a:solidFill>
                  <a:srgbClr val="000066"/>
                </a:solidFill>
                <a:latin typeface="Times New Roman"/>
                <a:cs typeface="Times New Roman"/>
              </a:rPr>
              <a:t>по</a:t>
            </a:r>
            <a:r>
              <a:rPr sz="2000" spc="2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0066"/>
                </a:solidFill>
                <a:latin typeface="Times New Roman"/>
                <a:cs typeface="Times New Roman"/>
              </a:rPr>
              <a:t>ФОП</a:t>
            </a:r>
            <a:r>
              <a:rPr sz="2000" spc="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0066"/>
                </a:solidFill>
                <a:latin typeface="Times New Roman"/>
                <a:cs typeface="Times New Roman"/>
              </a:rPr>
              <a:t>ДО;</a:t>
            </a:r>
            <a:endParaRPr sz="2000">
              <a:latin typeface="Times New Roman"/>
              <a:cs typeface="Times New Roman"/>
            </a:endParaRPr>
          </a:p>
          <a:p>
            <a:pPr marL="12700" marR="6985">
              <a:lnSpc>
                <a:spcPct val="100000"/>
              </a:lnSpc>
              <a:buChar char="-"/>
              <a:tabLst>
                <a:tab pos="212090" algn="l"/>
              </a:tabLst>
            </a:pPr>
            <a:r>
              <a:rPr sz="2000" spc="-5" dirty="0">
                <a:solidFill>
                  <a:srgbClr val="000066"/>
                </a:solidFill>
                <a:latin typeface="Times New Roman"/>
                <a:cs typeface="Times New Roman"/>
              </a:rPr>
              <a:t>планирование</a:t>
            </a:r>
            <a:r>
              <a:rPr sz="2000" spc="39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работы</a:t>
            </a:r>
            <a:r>
              <a:rPr sz="2000" spc="38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с</a:t>
            </a:r>
            <a:r>
              <a:rPr sz="2000" spc="4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0066"/>
                </a:solidFill>
                <a:latin typeface="Times New Roman"/>
                <a:cs typeface="Times New Roman"/>
              </a:rPr>
              <a:t>детьми</a:t>
            </a:r>
            <a:r>
              <a:rPr sz="2000" spc="39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и</a:t>
            </a:r>
            <a:r>
              <a:rPr sz="2000" spc="39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семьями</a:t>
            </a:r>
            <a:r>
              <a:rPr sz="2000" spc="39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0066"/>
                </a:solidFill>
                <a:latin typeface="Times New Roman"/>
                <a:cs typeface="Times New Roman"/>
              </a:rPr>
              <a:t>группы</a:t>
            </a:r>
            <a:r>
              <a:rPr sz="2000" spc="39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0066"/>
                </a:solidFill>
                <a:latin typeface="Times New Roman"/>
                <a:cs typeface="Times New Roman"/>
              </a:rPr>
              <a:t>риска</a:t>
            </a:r>
            <a:r>
              <a:rPr sz="2000" spc="39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0066"/>
                </a:solidFill>
                <a:latin typeface="Times New Roman"/>
                <a:cs typeface="Times New Roman"/>
              </a:rPr>
              <a:t>социально </a:t>
            </a:r>
            <a:r>
              <a:rPr sz="2000" spc="-484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0066"/>
                </a:solidFill>
                <a:latin typeface="Times New Roman"/>
                <a:cs typeface="Times New Roman"/>
              </a:rPr>
              <a:t>опасного</a:t>
            </a:r>
            <a:r>
              <a:rPr sz="2000" spc="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0066"/>
                </a:solidFill>
                <a:latin typeface="Times New Roman"/>
                <a:cs typeface="Times New Roman"/>
              </a:rPr>
              <a:t>положения</a:t>
            </a:r>
            <a:r>
              <a:rPr sz="20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(СОП);</a:t>
            </a:r>
            <a:endParaRPr sz="2000">
              <a:latin typeface="Times New Roman"/>
              <a:cs typeface="Times New Roman"/>
            </a:endParaRPr>
          </a:p>
          <a:p>
            <a:pPr marL="12700" marR="5715">
              <a:lnSpc>
                <a:spcPct val="100000"/>
              </a:lnSpc>
              <a:spcBef>
                <a:spcPts val="10"/>
              </a:spcBef>
              <a:buChar char="-"/>
              <a:tabLst>
                <a:tab pos="409575" algn="l"/>
                <a:tab pos="410209" algn="l"/>
                <a:tab pos="1938020" algn="l"/>
                <a:tab pos="3479165" algn="l"/>
                <a:tab pos="5035550" algn="l"/>
                <a:tab pos="5482590" algn="l"/>
                <a:tab pos="7271384" algn="l"/>
              </a:tabLst>
            </a:pP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реал</a:t>
            </a:r>
            <a:r>
              <a:rPr sz="2000" spc="-15" dirty="0">
                <a:solidFill>
                  <a:srgbClr val="000066"/>
                </a:solidFill>
                <a:latin typeface="Times New Roman"/>
                <a:cs typeface="Times New Roman"/>
              </a:rPr>
              <a:t>и</a:t>
            </a:r>
            <a:r>
              <a:rPr sz="2000" spc="5" dirty="0">
                <a:solidFill>
                  <a:srgbClr val="000066"/>
                </a:solidFill>
                <a:latin typeface="Times New Roman"/>
                <a:cs typeface="Times New Roman"/>
              </a:rPr>
              <a:t>з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а</a:t>
            </a:r>
            <a:r>
              <a:rPr sz="2000" spc="-15" dirty="0">
                <a:solidFill>
                  <a:srgbClr val="000066"/>
                </a:solidFill>
                <a:latin typeface="Times New Roman"/>
                <a:cs typeface="Times New Roman"/>
              </a:rPr>
              <a:t>ц</a:t>
            </a:r>
            <a:r>
              <a:rPr sz="2000" spc="-5" dirty="0">
                <a:solidFill>
                  <a:srgbClr val="000066"/>
                </a:solidFill>
                <a:latin typeface="Times New Roman"/>
                <a:cs typeface="Times New Roman"/>
              </a:rPr>
              <a:t>и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я	</a:t>
            </a:r>
            <a:r>
              <a:rPr sz="2000" spc="-5" dirty="0">
                <a:solidFill>
                  <a:srgbClr val="000066"/>
                </a:solidFill>
                <a:latin typeface="Times New Roman"/>
                <a:cs typeface="Times New Roman"/>
              </a:rPr>
              <a:t>п</a:t>
            </a:r>
            <a:r>
              <a:rPr sz="2000" spc="5" dirty="0">
                <a:solidFill>
                  <a:srgbClr val="000066"/>
                </a:solidFill>
                <a:latin typeface="Times New Roman"/>
                <a:cs typeface="Times New Roman"/>
              </a:rPr>
              <a:t>ро</a:t>
            </a:r>
            <a:r>
              <a:rPr sz="2000" spc="-15" dirty="0">
                <a:solidFill>
                  <a:srgbClr val="000066"/>
                </a:solidFill>
                <a:latin typeface="Times New Roman"/>
                <a:cs typeface="Times New Roman"/>
              </a:rPr>
              <a:t>г</a:t>
            </a:r>
            <a:r>
              <a:rPr sz="2000" spc="5" dirty="0">
                <a:solidFill>
                  <a:srgbClr val="000066"/>
                </a:solidFill>
                <a:latin typeface="Times New Roman"/>
                <a:cs typeface="Times New Roman"/>
              </a:rPr>
              <a:t>р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аммы	в</a:t>
            </a:r>
            <a:r>
              <a:rPr sz="2000" spc="5" dirty="0">
                <a:solidFill>
                  <a:srgbClr val="000066"/>
                </a:solidFill>
                <a:latin typeface="Times New Roman"/>
                <a:cs typeface="Times New Roman"/>
              </a:rPr>
              <a:t>о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с</a:t>
            </a:r>
            <a:r>
              <a:rPr sz="2000" spc="-15" dirty="0">
                <a:solidFill>
                  <a:srgbClr val="000066"/>
                </a:solidFill>
                <a:latin typeface="Times New Roman"/>
                <a:cs typeface="Times New Roman"/>
              </a:rPr>
              <a:t>п</a:t>
            </a:r>
            <a:r>
              <a:rPr sz="2000" spc="-5" dirty="0">
                <a:solidFill>
                  <a:srgbClr val="000066"/>
                </a:solidFill>
                <a:latin typeface="Times New Roman"/>
                <a:cs typeface="Times New Roman"/>
              </a:rPr>
              <a:t>и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та</a:t>
            </a:r>
            <a:r>
              <a:rPr sz="2000" spc="-15" dirty="0">
                <a:solidFill>
                  <a:srgbClr val="000066"/>
                </a:solidFill>
                <a:latin typeface="Times New Roman"/>
                <a:cs typeface="Times New Roman"/>
              </a:rPr>
              <a:t>н</a:t>
            </a:r>
            <a:r>
              <a:rPr sz="2000" spc="-5" dirty="0">
                <a:solidFill>
                  <a:srgbClr val="000066"/>
                </a:solidFill>
                <a:latin typeface="Times New Roman"/>
                <a:cs typeface="Times New Roman"/>
              </a:rPr>
              <a:t>и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я	и	</a:t>
            </a:r>
            <a:r>
              <a:rPr sz="2000" spc="5" dirty="0">
                <a:solidFill>
                  <a:srgbClr val="000066"/>
                </a:solidFill>
                <a:latin typeface="Times New Roman"/>
                <a:cs typeface="Times New Roman"/>
              </a:rPr>
              <a:t>к</a:t>
            </a:r>
            <a:r>
              <a:rPr sz="2000" spc="-10" dirty="0">
                <a:solidFill>
                  <a:srgbClr val="000066"/>
                </a:solidFill>
                <a:latin typeface="Times New Roman"/>
                <a:cs typeface="Times New Roman"/>
              </a:rPr>
              <a:t>а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ле</a:t>
            </a:r>
            <a:r>
              <a:rPr sz="2000" spc="-5" dirty="0">
                <a:solidFill>
                  <a:srgbClr val="000066"/>
                </a:solidFill>
                <a:latin typeface="Times New Roman"/>
                <a:cs typeface="Times New Roman"/>
              </a:rPr>
              <a:t>н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д</a:t>
            </a:r>
            <a:r>
              <a:rPr sz="2000" spc="-10" dirty="0">
                <a:solidFill>
                  <a:srgbClr val="000066"/>
                </a:solidFill>
                <a:latin typeface="Times New Roman"/>
                <a:cs typeface="Times New Roman"/>
              </a:rPr>
              <a:t>а</a:t>
            </a:r>
            <a:r>
              <a:rPr sz="2000" spc="5" dirty="0">
                <a:solidFill>
                  <a:srgbClr val="000066"/>
                </a:solidFill>
                <a:latin typeface="Times New Roman"/>
                <a:cs typeface="Times New Roman"/>
              </a:rPr>
              <a:t>р</a:t>
            </a:r>
            <a:r>
              <a:rPr sz="2000" spc="-5" dirty="0">
                <a:solidFill>
                  <a:srgbClr val="000066"/>
                </a:solidFill>
                <a:latin typeface="Times New Roman"/>
                <a:cs typeface="Times New Roman"/>
              </a:rPr>
              <a:t>н</a:t>
            </a:r>
            <a:r>
              <a:rPr sz="2000" spc="5" dirty="0">
                <a:solidFill>
                  <a:srgbClr val="000066"/>
                </a:solidFill>
                <a:latin typeface="Times New Roman"/>
                <a:cs typeface="Times New Roman"/>
              </a:rPr>
              <a:t>о</a:t>
            </a:r>
            <a:r>
              <a:rPr sz="2000" spc="-15" dirty="0">
                <a:solidFill>
                  <a:srgbClr val="000066"/>
                </a:solidFill>
                <a:latin typeface="Times New Roman"/>
                <a:cs typeface="Times New Roman"/>
              </a:rPr>
              <a:t>г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о	</a:t>
            </a:r>
            <a:r>
              <a:rPr sz="2000" spc="-15" dirty="0">
                <a:solidFill>
                  <a:srgbClr val="000066"/>
                </a:solidFill>
                <a:latin typeface="Times New Roman"/>
                <a:cs typeface="Times New Roman"/>
              </a:rPr>
              <a:t>п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ла</a:t>
            </a:r>
            <a:r>
              <a:rPr sz="2000" spc="-15" dirty="0">
                <a:solidFill>
                  <a:srgbClr val="000066"/>
                </a:solidFill>
                <a:latin typeface="Times New Roman"/>
                <a:cs typeface="Times New Roman"/>
              </a:rPr>
              <a:t>н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а  </a:t>
            </a:r>
            <a:r>
              <a:rPr sz="2000" spc="-5" dirty="0">
                <a:solidFill>
                  <a:srgbClr val="000066"/>
                </a:solidFill>
                <a:latin typeface="Times New Roman"/>
                <a:cs typeface="Times New Roman"/>
              </a:rPr>
              <a:t>воспитательной</a:t>
            </a:r>
            <a:r>
              <a:rPr sz="2000" spc="-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работы;</a:t>
            </a:r>
            <a:endParaRPr sz="2000">
              <a:latin typeface="Times New Roman"/>
              <a:cs typeface="Times New Roman"/>
            </a:endParaRPr>
          </a:p>
          <a:p>
            <a:pPr marL="160655" indent="-148590">
              <a:lnSpc>
                <a:spcPct val="100000"/>
              </a:lnSpc>
              <a:buChar char="-"/>
              <a:tabLst>
                <a:tab pos="161290" algn="l"/>
              </a:tabLst>
            </a:pPr>
            <a:r>
              <a:rPr sz="2000" spc="-5" dirty="0">
                <a:solidFill>
                  <a:srgbClr val="000066"/>
                </a:solidFill>
                <a:latin typeface="Times New Roman"/>
                <a:cs typeface="Times New Roman"/>
              </a:rPr>
              <a:t>организация</a:t>
            </a:r>
            <a:r>
              <a:rPr sz="20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0066"/>
                </a:solidFill>
                <a:latin typeface="Times New Roman"/>
                <a:cs typeface="Times New Roman"/>
              </a:rPr>
              <a:t>методической</a:t>
            </a:r>
            <a:r>
              <a:rPr sz="2000" dirty="0">
                <a:solidFill>
                  <a:srgbClr val="000066"/>
                </a:solidFill>
                <a:latin typeface="Times New Roman"/>
                <a:cs typeface="Times New Roman"/>
              </a:rPr>
              <a:t> поддержки</a:t>
            </a:r>
            <a:r>
              <a:rPr sz="2000" spc="-5" dirty="0">
                <a:solidFill>
                  <a:srgbClr val="000066"/>
                </a:solidFill>
                <a:latin typeface="Times New Roman"/>
                <a:cs typeface="Times New Roman"/>
              </a:rPr>
              <a:t> педагогов.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0270" y="1828800"/>
            <a:ext cx="7763509" cy="4441152"/>
          </a:xfrm>
        </p:spPr>
        <p:txBody>
          <a:bodyPr/>
          <a:lstStyle/>
          <a:p>
            <a:pPr marL="1454150">
              <a:lnSpc>
                <a:spcPct val="100000"/>
              </a:lnSpc>
              <a:spcBef>
                <a:spcPts val="1060"/>
              </a:spcBef>
            </a:pPr>
            <a:r>
              <a:rPr lang="ru-RU" sz="2800" spc="-4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</a:t>
            </a:r>
            <a:r>
              <a:rPr lang="ru-RU" sz="280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4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</a:t>
            </a:r>
            <a:r>
              <a:rPr lang="ru-RU" sz="2800" spc="2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6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</a:t>
            </a:r>
            <a:r>
              <a:rPr lang="ru-RU" sz="2800" spc="1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сада: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indent="36195">
              <a:lnSpc>
                <a:spcPts val="3890"/>
              </a:lnSpc>
              <a:spcBef>
                <a:spcPts val="1455"/>
              </a:spcBef>
              <a:buChar char="-"/>
              <a:tabLst>
                <a:tab pos="330200" algn="l"/>
              </a:tabLst>
            </a:pPr>
            <a:r>
              <a:rPr lang="ru-RU" sz="2800" spc="-4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провел</a:t>
            </a:r>
            <a:r>
              <a:rPr lang="ru-RU" sz="2800" spc="5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внутренний</a:t>
            </a:r>
            <a:r>
              <a:rPr lang="ru-RU" sz="2800" spc="1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4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</a:t>
            </a:r>
            <a:r>
              <a:rPr lang="ru-RU" sz="2800" spc="8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spc="7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3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</a:t>
            </a:r>
            <a:r>
              <a:rPr lang="ru-RU" sz="2800" spc="8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5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ru-RU" sz="2800" spc="5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 </a:t>
            </a:r>
            <a:r>
              <a:rPr lang="ru-RU" sz="2800" spc="-94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18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ru-RU" sz="2800" spc="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spc="4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</a:t>
            </a:r>
            <a:r>
              <a:rPr lang="ru-RU" sz="2800" spc="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spc="6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новыми</a:t>
            </a:r>
            <a:r>
              <a:rPr lang="ru-RU" sz="2800" spc="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62560" indent="36195">
              <a:lnSpc>
                <a:spcPts val="3890"/>
              </a:lnSpc>
              <a:spcBef>
                <a:spcPts val="1410"/>
              </a:spcBef>
              <a:buChar char="-"/>
              <a:tabLst>
                <a:tab pos="330200" algn="l"/>
              </a:tabLst>
            </a:pPr>
            <a:r>
              <a:rPr lang="ru-RU" sz="28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повысил</a:t>
            </a:r>
            <a:r>
              <a:rPr lang="ru-RU" sz="2800" spc="3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3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квалификацию</a:t>
            </a:r>
            <a:r>
              <a:rPr lang="ru-RU" sz="2800" spc="6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2800" spc="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</a:t>
            </a:r>
            <a:r>
              <a:rPr lang="ru-RU" sz="2800" spc="6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</a:t>
            </a:r>
            <a:r>
              <a:rPr lang="ru-RU" sz="2800" spc="-94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114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ФОП</a:t>
            </a:r>
            <a:r>
              <a:rPr lang="ru-RU" sz="2800" spc="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18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236220" indent="36195">
              <a:lnSpc>
                <a:spcPct val="88900"/>
              </a:lnSpc>
              <a:spcBef>
                <a:spcPts val="1385"/>
              </a:spcBef>
              <a:buChar char="-"/>
              <a:tabLst>
                <a:tab pos="330200" algn="l"/>
              </a:tabLst>
            </a:pPr>
            <a:r>
              <a:rPr lang="ru-RU" sz="28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проинформировал</a:t>
            </a:r>
            <a:r>
              <a:rPr lang="ru-RU" sz="2800" spc="9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r>
              <a:rPr lang="ru-RU" sz="2800" spc="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ru-RU" sz="2800" spc="5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изменениях</a:t>
            </a:r>
            <a:r>
              <a:rPr lang="ru-RU" sz="2800" spc="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работе</a:t>
            </a:r>
            <a:r>
              <a:rPr lang="ru-RU" sz="2800" spc="5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1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ДОО</a:t>
            </a:r>
            <a:r>
              <a:rPr lang="ru-RU" sz="2800" spc="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spc="5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4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</a:t>
            </a:r>
            <a:r>
              <a:rPr lang="ru-RU" sz="2800" spc="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spc="5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5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переходом</a:t>
            </a:r>
            <a:r>
              <a:rPr lang="ru-RU" sz="2800" spc="9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800" spc="5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федеральную </a:t>
            </a:r>
            <a:r>
              <a:rPr lang="ru-RU" sz="2800" spc="-94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4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7677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1056</Words>
  <Application>Microsoft Office PowerPoint</Application>
  <PresentationFormat>Экран (4:3)</PresentationFormat>
  <Paragraphs>353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0" baseType="lpstr">
      <vt:lpstr>Arial</vt:lpstr>
      <vt:lpstr>Calibri</vt:lpstr>
      <vt:lpstr>Calibri Light</vt:lpstr>
      <vt:lpstr>Microsoft Sans Serif</vt:lpstr>
      <vt:lpstr>Symbol</vt:lpstr>
      <vt:lpstr>Times New Roman</vt:lpstr>
      <vt:lpstr>Wingdings</vt:lpstr>
      <vt:lpstr>Office Theme</vt:lpstr>
      <vt:lpstr>Презентация PowerPoint</vt:lpstr>
      <vt:lpstr>Презентация PowerPoint</vt:lpstr>
      <vt:lpstr>Повестка</vt:lpstr>
      <vt:lpstr>Тест-настрой «Что я возьму в новый учебный год?»</vt:lpstr>
      <vt:lpstr>Приоритеты ЛОП –  2023</vt:lpstr>
      <vt:lpstr>Выводы</vt:lpstr>
      <vt:lpstr>2023-2024 учебный год на пороге!</vt:lpstr>
      <vt:lpstr>ФОРМЫ реализация новой ОП ДО по ФОП</vt:lpstr>
      <vt:lpstr>Презентация PowerPoint</vt:lpstr>
      <vt:lpstr>Задачи первого года работы по  ФОП ДО</vt:lpstr>
      <vt:lpstr>Презентация PowerPoint</vt:lpstr>
      <vt:lpstr>2. Новый порядок аттестации</vt:lpstr>
      <vt:lpstr>Презентация PowerPoint</vt:lpstr>
      <vt:lpstr>Презентация PowerPoint</vt:lpstr>
      <vt:lpstr>Презентация PowerPoint</vt:lpstr>
      <vt:lpstr>2. Мониторинг инфраструктуры РППС детского сада</vt:lpstr>
      <vt:lpstr>Презентация PowerPoint</vt:lpstr>
      <vt:lpstr>Презентация PowerPoint</vt:lpstr>
      <vt:lpstr>Презентация PowerPoint</vt:lpstr>
      <vt:lpstr>Указ Президента от 17.05.2023 № 358</vt:lpstr>
      <vt:lpstr>Пять основных угроз безопасности</vt:lpstr>
      <vt:lpstr>Основные мероприятия по ИБ</vt:lpstr>
      <vt:lpstr>Преемственность ДО и НОО </vt:lpstr>
      <vt:lpstr>Цель взаимодействия ДОО и школы</vt:lpstr>
      <vt:lpstr>Работа со школой</vt:lpstr>
      <vt:lpstr>Сотрудничество с педагогическим  коллективом</vt:lpstr>
      <vt:lpstr>Взаимодействие с родителями</vt:lpstr>
      <vt:lpstr>Презентация PowerPoint</vt:lpstr>
      <vt:lpstr>Презентация PowerPoint</vt:lpstr>
      <vt:lpstr>Проект решения педагогического педсовета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Огибенина</dc:creator>
  <cp:lastModifiedBy>Admin</cp:lastModifiedBy>
  <cp:revision>23</cp:revision>
  <dcterms:created xsi:type="dcterms:W3CDTF">2023-09-19T07:47:13Z</dcterms:created>
  <dcterms:modified xsi:type="dcterms:W3CDTF">2023-09-25T09:02:22Z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2023-08-16T00:00:00Z</vt:filetime>
  </property>
  <property fmtid="{D5CDD505-2E9C-101B-9397-08002B2CF9AE}" pid="3" name="Creator">
    <vt:lpwstr>Impress</vt:lpwstr>
  </property>
  <property fmtid="{D5CDD505-2E9C-101B-9397-08002B2CF9AE}" pid="4" name="LastSaved">
    <vt:filetime>2023-08-16T00:00:00Z</vt:filetime>
  </property>
</Properties>
</file>